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89" r:id="rId3"/>
    <p:sldId id="275" r:id="rId4"/>
    <p:sldId id="277" r:id="rId5"/>
    <p:sldId id="276" r:id="rId6"/>
    <p:sldId id="282" r:id="rId7"/>
    <p:sldId id="283" r:id="rId8"/>
    <p:sldId id="284" r:id="rId9"/>
    <p:sldId id="269" r:id="rId10"/>
    <p:sldId id="272" r:id="rId11"/>
    <p:sldId id="273" r:id="rId12"/>
    <p:sldId id="295" r:id="rId13"/>
    <p:sldId id="296" r:id="rId14"/>
    <p:sldId id="297" r:id="rId15"/>
    <p:sldId id="298" r:id="rId16"/>
    <p:sldId id="286" r:id="rId17"/>
    <p:sldId id="290" r:id="rId18"/>
    <p:sldId id="288" r:id="rId19"/>
    <p:sldId id="291" r:id="rId20"/>
    <p:sldId id="268" r:id="rId21"/>
    <p:sldId id="299" r:id="rId22"/>
    <p:sldId id="300" r:id="rId23"/>
    <p:sldId id="301" r:id="rId24"/>
    <p:sldId id="306" r:id="rId25"/>
    <p:sldId id="307" r:id="rId26"/>
    <p:sldId id="305" r:id="rId27"/>
    <p:sldId id="303" r:id="rId28"/>
    <p:sldId id="302" r:id="rId29"/>
    <p:sldId id="308" r:id="rId30"/>
    <p:sldId id="309" r:id="rId31"/>
    <p:sldId id="310" r:id="rId3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8DA3"/>
    <a:srgbClr val="C8DCE3"/>
    <a:srgbClr val="55809A"/>
    <a:srgbClr val="4472C4"/>
    <a:srgbClr val="EE8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Витрати на криміналізацію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МВС</c:v>
                </c:pt>
                <c:pt idx="1">
                  <c:v>Суди</c:v>
                </c:pt>
                <c:pt idx="2">
                  <c:v>ДКВС</c:v>
                </c:pt>
                <c:pt idx="3">
                  <c:v>Стаціонарне лікування</c:v>
                </c:pt>
                <c:pt idx="4">
                  <c:v>Амбулаторне лікування</c:v>
                </c:pt>
                <c:pt idx="5">
                  <c:v>ЗПТ</c:v>
                </c:pt>
                <c:pt idx="6">
                  <c:v>Психосоціальна реабілітація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2.7</c:v>
                </c:pt>
                <c:pt idx="1">
                  <c:v>1.2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D0-4E40-9BE9-4477EC06D9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Витрати на лікування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МВС</c:v>
                </c:pt>
                <c:pt idx="1">
                  <c:v>Суди</c:v>
                </c:pt>
                <c:pt idx="2">
                  <c:v>ДКВС</c:v>
                </c:pt>
                <c:pt idx="3">
                  <c:v>Стаціонарне лікування</c:v>
                </c:pt>
                <c:pt idx="4">
                  <c:v>Амбулаторне лікування</c:v>
                </c:pt>
                <c:pt idx="5">
                  <c:v>ЗПТ</c:v>
                </c:pt>
                <c:pt idx="6">
                  <c:v>Психосоціальна реабілітація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3">
                  <c:v>7.4999999999999997E-2</c:v>
                </c:pt>
                <c:pt idx="4">
                  <c:v>0.16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D0-4E40-9BE9-4477EC06D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4243855"/>
        <c:axId val="714233039"/>
      </c:barChart>
      <c:catAx>
        <c:axId val="7142438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4233039"/>
        <c:crosses val="autoZero"/>
        <c:auto val="1"/>
        <c:lblAlgn val="ctr"/>
        <c:lblOffset val="100"/>
        <c:noMultiLvlLbl val="0"/>
      </c:catAx>
      <c:valAx>
        <c:axId val="71423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b="1" dirty="0" err="1"/>
                  <a:t>Мільярди</a:t>
                </a:r>
                <a:r>
                  <a:rPr lang="ru-RU" sz="1800" b="1" dirty="0"/>
                  <a:t> </a:t>
                </a:r>
                <a:r>
                  <a:rPr lang="ru-RU" sz="1800" b="1" dirty="0" err="1"/>
                  <a:t>гривень</a:t>
                </a:r>
                <a:r>
                  <a:rPr lang="ru-RU" sz="1800" b="1" dirty="0"/>
                  <a:t> на </a:t>
                </a:r>
                <a:r>
                  <a:rPr lang="ru-RU" sz="1800" b="1" dirty="0" err="1"/>
                  <a:t>рік</a:t>
                </a:r>
                <a:endParaRPr lang="ru-RU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424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A924C-D2A9-434D-A706-1F1A14E9B656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10842-4885-4ECF-B9A8-A8812904C65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21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4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2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52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4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49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4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744EA-8CD5-40DC-993E-12B52F073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226C7B-88BD-411F-8A24-E24A2E072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FA9BD-9FA7-4F4D-B800-82E15C4E1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A78267-8499-4461-8F2B-0CD3214C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0C7D09-5F97-47DA-B127-440A0207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55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DC956-B152-4EBF-B0F1-1DF03AD9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7DF0D8-9F74-49C4-BF99-B5C564E3B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79C39F-7C2D-4A58-AF7E-4541111E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C76D6-7BA0-48CF-8679-F73D6F13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A0857-48D0-4D27-AE35-B1F174BC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93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BBBBED-DDB9-480E-9353-7967E1C2E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EC1CDD-523D-4BEE-BFC4-2B77F7EE6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2C826-9525-46B8-BE2A-E5DEEE1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A6F05-A9C3-4C14-A8EA-4DAF4352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C0176-CD86-40E1-8777-0C76FD76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2817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>
            <a:extLst>
              <a:ext uri="{FF2B5EF4-FFF2-40B4-BE49-F238E27FC236}">
                <a16:creationId xmlns:a16="http://schemas.microsoft.com/office/drawing/2014/main" id="{650337A3-2F47-4D9A-B240-572DD3AE3F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3DDD687-62AC-4FD3-A6C3-9857FD31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70123" cy="4684719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rtlCol="0" anchor="b"/>
          <a:lstStyle>
            <a:lvl1pPr>
              <a:lnSpc>
                <a:spcPct val="80000"/>
              </a:lnSpc>
              <a:spcBef>
                <a:spcPts val="1000"/>
              </a:spcBef>
              <a:defRPr sz="4000" cap="all" spc="2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7" name="Текст 12">
            <a:extLst>
              <a:ext uri="{FF2B5EF4-FFF2-40B4-BE49-F238E27FC236}">
                <a16:creationId xmlns:a16="http://schemas.microsoft.com/office/drawing/2014/main" id="{72DB0EA3-58EE-48BD-8592-2D27FEC19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84719"/>
            <a:ext cx="5970123" cy="2173281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tIns="182880"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D3E4EC-869C-4BBF-B0EC-C2DCA314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793A8E-14B8-4534-832A-F3787F73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A466EFA-EBB1-46E4-BC21-6BD36CBA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EE2DC116-1C4B-4BAE-B1C8-8EA04BBB8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22" y="0"/>
            <a:ext cx="622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0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ые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1FA64E0E-E550-49C2-B38B-9C648C6A5B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791D-4947-41E3-B728-76AB29D7C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176" y="0"/>
            <a:ext cx="4020824" cy="2300397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Ins="822960" rtlCol="0" anchor="b"/>
          <a:lstStyle>
            <a:lvl1pPr>
              <a:lnSpc>
                <a:spcPct val="80000"/>
              </a:lnSpc>
              <a:defRPr sz="4800" cap="all" spc="2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3B94FF5B-17D8-4363-BD43-E7FFC770F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76" y="2300396"/>
            <a:ext cx="4020824" cy="4557603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0"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53911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FB531-EB7A-4EBE-8F44-25261902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7463" y="986268"/>
            <a:ext cx="2893813" cy="1034385"/>
          </a:xfrm>
          <a:prstGeom prst="rect">
            <a:avLst/>
          </a:prstGeom>
        </p:spPr>
        <p:txBody>
          <a:bodyPr rtlCol="0" anchor="ctr"/>
          <a:lstStyle>
            <a:lvl1pPr algn="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546163CD-B898-4FBF-A465-61F3E3E87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1407" y="699461"/>
            <a:ext cx="6547507" cy="1552015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E661CDF2-6D55-4CB0-89A5-D6E2B7AA89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993571"/>
            <a:ext cx="12192000" cy="386442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25E9E-378B-4941-AEA1-E4C3CD15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  <a:solidFill>
            <a:schemeClr val="accent6">
              <a:alpha val="7000"/>
            </a:schemeClr>
          </a:solidFill>
        </p:spPr>
        <p:txBody>
          <a:bodyPr lIns="841248" bIns="13716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02E291-B9AF-4251-9B9C-4312637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56350"/>
            <a:ext cx="5197878" cy="501650"/>
          </a:xfrm>
          <a:solidFill>
            <a:schemeClr val="accent6">
              <a:alpha val="7000"/>
            </a:schemeClr>
          </a:solidFill>
        </p:spPr>
        <p:txBody>
          <a:bodyPr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57E80-C904-497A-A70B-BB9ADEB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  <a:solidFill>
            <a:schemeClr val="accent6">
              <a:alpha val="7000"/>
            </a:schemeClr>
          </a:solidFill>
        </p:spPr>
        <p:txBody>
          <a:bodyPr rIns="576072"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</p:spTree>
    <p:extLst>
      <p:ext uri="{BB962C8B-B14F-4D97-AF65-F5344CB8AC3E}">
        <p14:creationId xmlns:p14="http://schemas.microsoft.com/office/powerpoint/2010/main" val="43110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91CFC-F619-4352-A510-89ED57D5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38798-EAC3-4E12-A110-58726938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E05C50-450C-4C34-A10E-AB4B326F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67C3B-2BA3-4117-A820-40AEE79B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B367C-16F0-4476-B42E-430994D8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802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DAAE7-0480-406B-A24F-7639FF54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219BDE-0E87-4256-B620-92459B305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FD5A31-6181-41D2-B713-1503675C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1B4095-7E06-4328-A907-C0B98683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4C9C7-75C6-4A10-B27A-E0C224E4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459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C974E-57CA-4B5C-8785-2B3ACD7B9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D7D85-E0C8-4297-AF66-4247015DD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EF0641-AE9B-4B7C-93E1-AF6DE21EB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3F3E74-EDE1-4E75-AB61-94B30FF3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2A4C1-FCD9-49AF-ADA5-E27D94E7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EEF6D6-87A4-4553-9D65-EDD3E38A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994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C943D-49DF-4AE4-8D6A-5D211404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565CD8-F386-4C25-9DB3-AA9169116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7B2D7-F513-4AD1-9A20-C28D40DCF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F87C54-1331-48FA-A6F4-80EDEE4DA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A963FA-5D9F-476D-955D-505B1A930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E5469D-E9DE-449B-A022-C6C47AA2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C6632A-A19F-4AB5-9481-638722D1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5E8318-DCBA-485F-9808-CE008BB9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486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1BFEB-9E97-4409-B368-D181AC85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F365CB-6353-4F23-B53A-09C961BA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098FEB-BFEF-42D2-8D17-D580A576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8B6EF-ABB4-49B6-BDFE-3BD3CF48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62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C8E1F1-3369-4785-91C1-EEC8BB25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891EA4-3576-4DB6-A0D9-C328CCEB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EDA87A-BDD6-4504-B3B0-F35A0A03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443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C2232-AE82-49E6-9BDB-BFBF1B598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D3DE9-54CB-4BE7-8DA9-A29C1882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314000-9C63-497A-B019-37B88DB99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D7D0C-3C70-4AD9-85C8-0EC7AAB4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4D810A-4B51-419E-B0E2-5FF67C8F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A88A10-7D2A-4631-99F7-B71022D1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058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57A37-F75A-4173-8BED-E19129E9E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B78E18-1438-4203-8AE6-2EBD133C2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8A0A9B-7049-4EE3-99C8-189C3736D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55672F-2798-40EA-8B25-5479F58F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EEC816-B73D-4280-B28A-55E6E097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B6FA4-FC3F-40E5-87FA-F7B0EBAE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7480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E5A20-A6B2-433A-8C71-06C56CAF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40F01C-4EF3-425B-954F-FBD5B8BBA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EA501-35E0-4A7D-AA16-926C8A33B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7A5E-3DEE-4E36-90D3-D760AF39ABFC}" type="datetimeFigureOut">
              <a:rPr lang="ru-UA" smtClean="0"/>
              <a:t>12/17/2022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E331C-23DD-4E7E-B60D-E0A09E0AA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F7C-1CA6-43E2-B400-B1591E933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BE46-5D41-4D49-B765-1DA945A726D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615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hc.org.ua/sites/default/files/users/user90/A4_zvit_alko_all.pdf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mcdda.europa.eu/system/files/attachments/13559/Zvit-shhodo-narkotykiv-ta-alkogolyu-za-2020-rik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1C928-B8D3-4EE0-828D-AB5BA6607E3F}"/>
              </a:ext>
            </a:extLst>
          </p:cNvPr>
          <p:cNvSpPr txBox="1"/>
          <p:nvPr/>
        </p:nvSpPr>
        <p:spPr>
          <a:xfrm>
            <a:off x="6096000" y="933658"/>
            <a:ext cx="5604401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+mj-lt"/>
                <a:ea typeface="+mj-ea"/>
                <a:cs typeface="+mj-cs"/>
              </a:rPr>
              <a:t>ЦІНА КРИМІНАЛІЗАЦІЇ -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ЛЮДИ, ЯКІ ВЖИВАЮТЬ НАРКОТИКИ</a:t>
            </a:r>
          </a:p>
        </p:txBody>
      </p:sp>
      <p:sp>
        <p:nvSpPr>
          <p:cNvPr id="14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A2025-BC28-4940-997B-502FA5E27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2303"/>
          <a:stretch/>
        </p:blipFill>
        <p:spPr>
          <a:xfrm>
            <a:off x="1762811" y="2344500"/>
            <a:ext cx="4531695" cy="33120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512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E85CEF48-6FED-47A1-8E39-13E9DBC12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9" r="38892" b="9353"/>
          <a:stretch/>
        </p:blipFill>
        <p:spPr>
          <a:xfrm>
            <a:off x="5410986" y="0"/>
            <a:ext cx="6781014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3990422-A17F-435E-A362-D79C7973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85" y="377648"/>
            <a:ext cx="5099701" cy="61247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Відсоток злочинів по ст. 309 ККУ відносно всіх </a:t>
            </a:r>
            <a:r>
              <a:rPr lang="uk-UA" sz="1600" dirty="0" err="1">
                <a:solidFill>
                  <a:srgbClr val="FFFFFF"/>
                </a:solidFill>
              </a:rPr>
              <a:t>наркозлочинів</a:t>
            </a:r>
            <a:r>
              <a:rPr lang="uk-UA" sz="1600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2001 – 66,7%    2011 – 54,2%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2002 – 61,9%    2012 – 53,1%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2003 – 55,2%    2013 – 54,7%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2004 – 54,9%    2014 – 55,1%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2005 – 54,4%    2015 – 57,5%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2006 – 54%       2016 – 75,5%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2007 – 56,5%    2017 – 69,2%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2008 – 56%       2018 – 66,7%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2009 – 55,2%   2019 – 64,7%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2010 – 54%      </a:t>
            </a: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Середнє значення за період з 2001 до 2019 – </a:t>
            </a:r>
            <a:r>
              <a:rPr lang="uk-UA" sz="1600" b="1" dirty="0">
                <a:solidFill>
                  <a:srgbClr val="FFFFFF"/>
                </a:solidFill>
              </a:rPr>
              <a:t>57,7%</a:t>
            </a:r>
          </a:p>
          <a:p>
            <a:pPr marL="0" indent="0">
              <a:buNone/>
            </a:pPr>
            <a:endParaRPr lang="uk-UA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uk-UA" sz="1600" dirty="0">
                <a:solidFill>
                  <a:srgbClr val="FFFFFF"/>
                </a:solidFill>
              </a:rPr>
              <a:t>При цьому, середня річна кількість злочинів по </a:t>
            </a:r>
            <a:br>
              <a:rPr lang="uk-UA" sz="1600" dirty="0">
                <a:solidFill>
                  <a:srgbClr val="FFFFFF"/>
                </a:solidFill>
              </a:rPr>
            </a:br>
            <a:r>
              <a:rPr lang="uk-UA" sz="1600" dirty="0">
                <a:solidFill>
                  <a:srgbClr val="FFFFFF"/>
                </a:solidFill>
              </a:rPr>
              <a:t>ст. 309 ККУ – </a:t>
            </a:r>
            <a:r>
              <a:rPr lang="uk-UA" sz="1600" b="1" dirty="0">
                <a:solidFill>
                  <a:srgbClr val="FFFFFF"/>
                </a:solidFill>
              </a:rPr>
              <a:t>27 282</a:t>
            </a:r>
          </a:p>
          <a:p>
            <a:pPr marL="0" indent="0">
              <a:buNone/>
            </a:pPr>
            <a:br>
              <a:rPr lang="uk-UA" sz="1600" dirty="0">
                <a:solidFill>
                  <a:srgbClr val="FFFFFF"/>
                </a:solidFill>
              </a:rPr>
            </a:br>
            <a:r>
              <a:rPr lang="uk-UA" sz="1400" i="1" dirty="0">
                <a:solidFill>
                  <a:srgbClr val="FFFFFF"/>
                </a:solidFill>
              </a:rPr>
              <a:t>Варто зазначити, що обсяг справ за ст.309 суттєво знизився у 2011 році. До 2010 року включно, середній обсяг був 34 109 справи на рік. То після 2011 до 2019 – 19 702 справи.</a:t>
            </a:r>
          </a:p>
        </p:txBody>
      </p:sp>
    </p:spTree>
    <p:extLst>
      <p:ext uri="{BB962C8B-B14F-4D97-AF65-F5344CB8AC3E}">
        <p14:creationId xmlns:p14="http://schemas.microsoft.com/office/powerpoint/2010/main" val="137571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309A863-1EF1-4745-B321-FCA1F856F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54" y="361500"/>
            <a:ext cx="4776280" cy="61807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Усього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за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період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з 2001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по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2019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зареєстровано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897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844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злочинів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у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сфері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обігу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наркотичних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засобів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психотропних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речовин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їх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аналогів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або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прекурсорів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та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інші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злочини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проти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здоров’я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ru-UA" b="0" i="0" u="none" strike="noStrike" cap="none" normalizeH="0" baseline="0" dirty="0" err="1">
                <a:ln>
                  <a:noFill/>
                </a:ln>
                <a:effectLst/>
              </a:rPr>
              <a:t>населення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effectLst/>
              </a:rPr>
              <a:t> (далі –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effectLst/>
              </a:rPr>
              <a:t>наркозлочинів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effectLst/>
              </a:rPr>
              <a:t>)</a:t>
            </a:r>
            <a:r>
              <a:rPr kumimoji="0" lang="en-US" altLang="ru-UA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uk-UA" altLang="ru-UA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uk-UA" altLang="ru-UA" b="0" i="0" u="none" strike="noStrike" cap="none" normalizeH="0" baseline="0" dirty="0">
                <a:ln>
                  <a:noFill/>
                </a:ln>
                <a:effectLst/>
              </a:rPr>
              <a:t>Зберігання наркотичних засобів без мети збуту з 2001 року залишається найрозповсюдженішим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effectLst/>
              </a:rPr>
              <a:t>наркозлочином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uk-UA" altLang="ru-UA" dirty="0"/>
              <a:t>За останні 6 років зберігання без мети збуту складало 64,8% від усіх зареєстрованих злочинів у сфері обігу наркотиків та 3,4% від усіх зареєстрованих злочинів.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uk-UA" altLang="ru-UA" dirty="0"/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uk-UA" altLang="ru-UA" dirty="0"/>
              <a:t>Згідно з </a:t>
            </a:r>
            <a:r>
              <a:rPr lang="ru-RU" altLang="ru-UA" dirty="0" err="1"/>
              <a:t>А</a:t>
            </a:r>
            <a:r>
              <a:rPr lang="ru-RU" dirty="0" err="1"/>
              <a:t>налізу</a:t>
            </a:r>
            <a:r>
              <a:rPr lang="ru-RU" dirty="0"/>
              <a:t> стану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правосуддя</a:t>
            </a:r>
            <a:r>
              <a:rPr lang="ru-RU" dirty="0"/>
              <a:t> у </a:t>
            </a:r>
            <a:r>
              <a:rPr lang="ru-RU" dirty="0" err="1"/>
              <a:t>кримінальних</a:t>
            </a:r>
            <a:r>
              <a:rPr lang="ru-RU" dirty="0"/>
              <a:t> </a:t>
            </a:r>
            <a:r>
              <a:rPr lang="ru-RU" dirty="0" err="1"/>
              <a:t>провадженнях</a:t>
            </a:r>
            <a:r>
              <a:rPr lang="ru-RU" dirty="0"/>
              <a:t> та справах про </a:t>
            </a:r>
            <a:r>
              <a:rPr lang="ru-RU" dirty="0" err="1"/>
              <a:t>адміністративні</a:t>
            </a:r>
            <a:r>
              <a:rPr lang="ru-RU" dirty="0"/>
              <a:t> </a:t>
            </a:r>
            <a:r>
              <a:rPr lang="ru-RU" dirty="0" err="1"/>
              <a:t>правопорушення</a:t>
            </a:r>
            <a:r>
              <a:rPr lang="ru-RU" dirty="0"/>
              <a:t> Верховного Суду з 2017 по 2020 роки </a:t>
            </a:r>
            <a:r>
              <a:rPr lang="ru-RU" dirty="0" err="1"/>
              <a:t>справи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злочинів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обігу</a:t>
            </a:r>
            <a:r>
              <a:rPr lang="ru-RU" dirty="0"/>
              <a:t> </a:t>
            </a:r>
            <a:r>
              <a:rPr lang="ru-RU" dirty="0" err="1"/>
              <a:t>наркотиків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14,5%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справ.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окремо</a:t>
            </a:r>
            <a:r>
              <a:rPr lang="ru-RU" dirty="0"/>
              <a:t> по справам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 без мети </a:t>
            </a:r>
            <a:r>
              <a:rPr lang="ru-RU" dirty="0" err="1"/>
              <a:t>збуту</a:t>
            </a:r>
            <a:r>
              <a:rPr lang="ru-RU" dirty="0"/>
              <a:t> не </a:t>
            </a:r>
            <a:r>
              <a:rPr lang="ru-RU" dirty="0" err="1"/>
              <a:t>ведеться</a:t>
            </a:r>
            <a:r>
              <a:rPr lang="ru-RU" dirty="0"/>
              <a:t>, але </a:t>
            </a:r>
            <a:r>
              <a:rPr lang="ru-RU" dirty="0" err="1"/>
              <a:t>оціночно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складати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9,4%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справ.</a:t>
            </a:r>
            <a:endParaRPr kumimoji="0" lang="en-US" altLang="ru-UA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FCFF7805-FA60-4C76-877D-10BAEBC6F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130501"/>
              </p:ext>
            </p:extLst>
          </p:nvPr>
        </p:nvGraphicFramePr>
        <p:xfrm>
          <a:off x="5677776" y="361500"/>
          <a:ext cx="6303523" cy="323494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88895">
                  <a:extLst>
                    <a:ext uri="{9D8B030D-6E8A-4147-A177-3AD203B41FA5}">
                      <a16:colId xmlns:a16="http://schemas.microsoft.com/office/drawing/2014/main" val="2114597026"/>
                    </a:ext>
                  </a:extLst>
                </a:gridCol>
                <a:gridCol w="976003">
                  <a:extLst>
                    <a:ext uri="{9D8B030D-6E8A-4147-A177-3AD203B41FA5}">
                      <a16:colId xmlns:a16="http://schemas.microsoft.com/office/drawing/2014/main" val="4002374029"/>
                    </a:ext>
                  </a:extLst>
                </a:gridCol>
                <a:gridCol w="1042300">
                  <a:extLst>
                    <a:ext uri="{9D8B030D-6E8A-4147-A177-3AD203B41FA5}">
                      <a16:colId xmlns:a16="http://schemas.microsoft.com/office/drawing/2014/main" val="1830256008"/>
                    </a:ext>
                  </a:extLst>
                </a:gridCol>
                <a:gridCol w="780798">
                  <a:extLst>
                    <a:ext uri="{9D8B030D-6E8A-4147-A177-3AD203B41FA5}">
                      <a16:colId xmlns:a16="http://schemas.microsoft.com/office/drawing/2014/main" val="1922721469"/>
                    </a:ext>
                  </a:extLst>
                </a:gridCol>
                <a:gridCol w="1169369">
                  <a:extLst>
                    <a:ext uri="{9D8B030D-6E8A-4147-A177-3AD203B41FA5}">
                      <a16:colId xmlns:a16="http://schemas.microsoft.com/office/drawing/2014/main" val="926638177"/>
                    </a:ext>
                  </a:extLst>
                </a:gridCol>
                <a:gridCol w="1346158">
                  <a:extLst>
                    <a:ext uri="{9D8B030D-6E8A-4147-A177-3AD203B41FA5}">
                      <a16:colId xmlns:a16="http://schemas.microsoft.com/office/drawing/2014/main" val="1819983197"/>
                    </a:ext>
                  </a:extLst>
                </a:gridCol>
              </a:tblGrid>
              <a:tr h="558856">
                <a:tc>
                  <a:txBody>
                    <a:bodyPr/>
                    <a:lstStyle/>
                    <a:p>
                      <a:pPr algn="ctr"/>
                      <a:r>
                        <a:rPr lang="ru-RU" sz="1400" b="1" cap="none" spc="0">
                          <a:solidFill>
                            <a:sysClr val="windowText" lastClr="000000"/>
                          </a:solidFill>
                          <a:effectLst/>
                        </a:rPr>
                        <a:t>Період </a:t>
                      </a:r>
                      <a:endParaRPr lang="ru-UA" sz="1400" b="1" cap="none" spc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16612" marB="83061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cap="none" spc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Усього</a:t>
                      </a:r>
                      <a:r>
                        <a:rPr lang="ru-RU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uk-UA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злочинів</a:t>
                      </a:r>
                      <a:r>
                        <a:rPr lang="ru-RU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endParaRPr lang="ru-UA" sz="1400" b="1" cap="none" spc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16612" marB="83061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За ст.305-327 ККУ</a:t>
                      </a:r>
                      <a:endParaRPr lang="ru-UA" sz="1400" b="1" cap="none" spc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16612" marB="83061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З них за ст.309</a:t>
                      </a:r>
                      <a:endParaRPr lang="ru-UA" sz="1400" b="1" cap="none" spc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16612" marB="83061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За ст.309 </a:t>
                      </a:r>
                      <a:r>
                        <a:rPr lang="ru-RU" sz="1400" b="1" cap="none" spc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від</a:t>
                      </a:r>
                      <a:r>
                        <a:rPr lang="ru-RU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ru-RU" sz="1400" b="1" cap="none" spc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усіх</a:t>
                      </a:r>
                      <a:endParaRPr lang="ru-UA" sz="1400" b="1" cap="none" spc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16612" marB="83061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cap="none" spc="0" dirty="0">
                          <a:solidFill>
                            <a:sysClr val="windowText" lastClr="000000"/>
                          </a:solidFill>
                          <a:effectLst/>
                        </a:rPr>
                        <a:t>Частка бюджету МВС у грн</a:t>
                      </a:r>
                      <a:endParaRPr lang="ru-UA" sz="1400" b="1" cap="none" spc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16612" marB="83061" anchor="b"/>
                </a:tc>
                <a:extLst>
                  <a:ext uri="{0D108BD9-81ED-4DB2-BD59-A6C34878D82A}">
                    <a16:rowId xmlns:a16="http://schemas.microsoft.com/office/drawing/2014/main" val="2730371962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2014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529139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30 494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55,1%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3,17%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767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140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83061" marT="24918" marB="83061" anchor="ctr"/>
                </a:tc>
                <a:extLst>
                  <a:ext uri="{0D108BD9-81ED-4DB2-BD59-A6C34878D82A}">
                    <a16:rowId xmlns:a16="http://schemas.microsoft.com/office/drawing/2014/main" val="825901220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2015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565182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25 908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 dirty="0">
                          <a:solidFill>
                            <a:schemeClr val="tx1"/>
                          </a:solidFill>
                          <a:effectLst/>
                        </a:rPr>
                        <a:t>57,5%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2,6%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949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extLst>
                  <a:ext uri="{0D108BD9-81ED-4DB2-BD59-A6C34878D82A}">
                    <a16:rowId xmlns:a16="http://schemas.microsoft.com/office/drawing/2014/main" val="2132799384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2016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592604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23 029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75,5%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2,9%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458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700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extLst>
                  <a:ext uri="{0D108BD9-81ED-4DB2-BD59-A6C34878D82A}">
                    <a16:rowId xmlns:a16="http://schemas.microsoft.com/office/drawing/2014/main" val="2167440517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2017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523911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29 010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69,2%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3,8%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234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400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extLst>
                  <a:ext uri="{0D108BD9-81ED-4DB2-BD59-A6C34878D82A}">
                    <a16:rowId xmlns:a16="http://schemas.microsoft.com/office/drawing/2014/main" val="3532586742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2018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487133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27 007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 dirty="0">
                          <a:solidFill>
                            <a:schemeClr val="tx1"/>
                          </a:solidFill>
                          <a:effectLst/>
                        </a:rPr>
                        <a:t>66,7%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3,7%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660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UA" sz="1800" cap="none" spc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/>
                </a:tc>
                <a:extLst>
                  <a:ext uri="{0D108BD9-81ED-4DB2-BD59-A6C34878D82A}">
                    <a16:rowId xmlns:a16="http://schemas.microsoft.com/office/drawing/2014/main" val="1075594571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>
                          <a:solidFill>
                            <a:schemeClr val="tx1"/>
                          </a:solidFill>
                          <a:effectLst/>
                        </a:rPr>
                        <a:t>444130 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28 774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>
                          <a:solidFill>
                            <a:schemeClr val="tx1"/>
                          </a:solidFill>
                          <a:effectLst/>
                        </a:rPr>
                        <a:t>64,7%</a:t>
                      </a:r>
                      <a:endParaRPr lang="ru-UA" sz="18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cap="none" spc="0" dirty="0">
                          <a:solidFill>
                            <a:schemeClr val="tx1"/>
                          </a:solidFill>
                          <a:effectLst/>
                        </a:rPr>
                        <a:t>4,2%</a:t>
                      </a:r>
                      <a:r>
                        <a:rPr lang="ru-RU" sz="18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none" spc="0" dirty="0">
                          <a:solidFill>
                            <a:schemeClr val="tx1"/>
                          </a:solidFill>
                          <a:effectLst/>
                        </a:rPr>
                        <a:t>3 486 000 000</a:t>
                      </a:r>
                      <a:endParaRPr lang="ru-UA" sz="18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102018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>
                          <a:solidFill>
                            <a:schemeClr val="tx1"/>
                          </a:solidFill>
                          <a:effectLst/>
                        </a:rPr>
                        <a:t>Середнє </a:t>
                      </a:r>
                      <a:endParaRPr lang="ru-UA" sz="18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>
                          <a:solidFill>
                            <a:schemeClr val="tx1"/>
                          </a:solidFill>
                          <a:effectLst/>
                        </a:rPr>
                        <a:t>523 683 </a:t>
                      </a:r>
                      <a:endParaRPr lang="ru-UA" sz="18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27 370 </a:t>
                      </a:r>
                      <a:endParaRPr lang="ru-UA" sz="18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cap="none" spc="0">
                          <a:solidFill>
                            <a:schemeClr val="tx1"/>
                          </a:solidFill>
                          <a:effectLst/>
                        </a:rPr>
                        <a:t>64,8%</a:t>
                      </a:r>
                      <a:endParaRPr lang="ru-UA" sz="18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3,4%</a:t>
                      </a:r>
                      <a:endParaRPr lang="ru-UA" sz="18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1 925 670 000</a:t>
                      </a:r>
                      <a:endParaRPr lang="ru-UA" sz="18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5647" marT="24918" marB="8306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0022381"/>
                  </a:ext>
                </a:extLst>
              </a:tr>
            </a:tbl>
          </a:graphicData>
        </a:graphic>
      </p:graphicFrame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21A39989-5509-42A3-A183-03D03D1A8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73678"/>
              </p:ext>
            </p:extLst>
          </p:nvPr>
        </p:nvGraphicFramePr>
        <p:xfrm>
          <a:off x="5677776" y="3957949"/>
          <a:ext cx="6303523" cy="232746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58359">
                  <a:extLst>
                    <a:ext uri="{9D8B030D-6E8A-4147-A177-3AD203B41FA5}">
                      <a16:colId xmlns:a16="http://schemas.microsoft.com/office/drawing/2014/main" val="3365999719"/>
                    </a:ext>
                  </a:extLst>
                </a:gridCol>
                <a:gridCol w="1777844">
                  <a:extLst>
                    <a:ext uri="{9D8B030D-6E8A-4147-A177-3AD203B41FA5}">
                      <a16:colId xmlns:a16="http://schemas.microsoft.com/office/drawing/2014/main" val="1510490086"/>
                    </a:ext>
                  </a:extLst>
                </a:gridCol>
                <a:gridCol w="955140">
                  <a:extLst>
                    <a:ext uri="{9D8B030D-6E8A-4147-A177-3AD203B41FA5}">
                      <a16:colId xmlns:a16="http://schemas.microsoft.com/office/drawing/2014/main" val="3617138070"/>
                    </a:ext>
                  </a:extLst>
                </a:gridCol>
                <a:gridCol w="1398863">
                  <a:extLst>
                    <a:ext uri="{9D8B030D-6E8A-4147-A177-3AD203B41FA5}">
                      <a16:colId xmlns:a16="http://schemas.microsoft.com/office/drawing/2014/main" val="37037634"/>
                    </a:ext>
                  </a:extLst>
                </a:gridCol>
                <a:gridCol w="1313317">
                  <a:extLst>
                    <a:ext uri="{9D8B030D-6E8A-4147-A177-3AD203B41FA5}">
                      <a16:colId xmlns:a16="http://schemas.microsoft.com/office/drawing/2014/main" val="3172294153"/>
                    </a:ext>
                  </a:extLst>
                </a:gridCol>
              </a:tblGrid>
              <a:tr h="4650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</a:t>
                      </a:r>
                      <a:r>
                        <a:rPr lang="uk-UA" sz="1200" dirty="0" err="1"/>
                        <a:t>ік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/>
                        <a:t>Справи</a:t>
                      </a:r>
                      <a:r>
                        <a:rPr lang="ru-RU" sz="1200" dirty="0"/>
                        <a:t> про </a:t>
                      </a:r>
                      <a:r>
                        <a:rPr lang="ru-RU" sz="1200" dirty="0" err="1"/>
                        <a:t>злочини</a:t>
                      </a:r>
                      <a:r>
                        <a:rPr lang="ru-RU" sz="1200" dirty="0"/>
                        <a:t> (ст. 305–320 КК)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% </a:t>
                      </a:r>
                      <a:r>
                        <a:rPr lang="ru-RU" sz="1200" dirty="0" err="1"/>
                        <a:t>від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усіх</a:t>
                      </a:r>
                      <a:r>
                        <a:rPr lang="ru-RU" sz="1200" dirty="0"/>
                        <a:t> справ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/>
                        <a:t>Засуджено</a:t>
                      </a:r>
                      <a:r>
                        <a:rPr lang="ru-RU" sz="1200" dirty="0"/>
                        <a:t> (ст. 305-320 КК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% від усіх засуджених</a:t>
                      </a:r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002833"/>
                  </a:ext>
                </a:extLst>
              </a:tr>
              <a:tr h="36291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2017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1400" dirty="0"/>
                        <a:t>12</a:t>
                      </a:r>
                      <a:r>
                        <a:rPr lang="uk-UA" sz="1400" dirty="0"/>
                        <a:t>,6 тисяч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15%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10,9 тисяч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14,1%</a:t>
                      </a:r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103667"/>
                  </a:ext>
                </a:extLst>
              </a:tr>
              <a:tr h="527023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2018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11,5 тисяч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14%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/>
                        <a:t>10,1 тисяч</a:t>
                      </a:r>
                      <a:endParaRPr lang="ru-UA" sz="1400" dirty="0"/>
                    </a:p>
                    <a:p>
                      <a:pPr algn="ctr"/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/>
                        <a:t>13,7%</a:t>
                      </a:r>
                      <a:endParaRPr lang="ru-UA" sz="1400" dirty="0"/>
                    </a:p>
                    <a:p>
                      <a:pPr algn="ctr"/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0162"/>
                  </a:ext>
                </a:extLst>
              </a:tr>
              <a:tr h="36291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2019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11,1 тисяч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13,9%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9,6 тисяч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13,6%</a:t>
                      </a:r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46766"/>
                  </a:ext>
                </a:extLst>
              </a:tr>
              <a:tr h="300218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2020</a:t>
                      </a:r>
                      <a:endParaRPr lang="ru-UA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11,4 </a:t>
                      </a:r>
                      <a:r>
                        <a:rPr lang="ru-RU" sz="1400" dirty="0" err="1"/>
                        <a:t>тисяч</a:t>
                      </a:r>
                      <a:endParaRPr lang="ru-UA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15,2 %</a:t>
                      </a:r>
                      <a:endParaRPr lang="ru-UA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10,1 </a:t>
                      </a:r>
                      <a:r>
                        <a:rPr lang="ru-RU" sz="1400" dirty="0" err="1"/>
                        <a:t>тисяч</a:t>
                      </a:r>
                      <a:endParaRPr lang="ru-UA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/>
                        <a:t>15%</a:t>
                      </a:r>
                      <a:endParaRPr lang="ru-UA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911808"/>
                  </a:ext>
                </a:extLst>
              </a:tr>
              <a:tr h="131974">
                <a:tc>
                  <a:txBody>
                    <a:bodyPr/>
                    <a:lstStyle/>
                    <a:p>
                      <a:pPr algn="ctr"/>
                      <a:r>
                        <a:rPr lang="uk-UA" sz="1200" b="1" dirty="0"/>
                        <a:t>Середнє</a:t>
                      </a:r>
                      <a:endParaRPr lang="ru-UA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11,6 тисяч</a:t>
                      </a:r>
                      <a:endParaRPr lang="ru-UA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14,5%</a:t>
                      </a:r>
                      <a:endParaRPr lang="ru-UA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10,2 тисяч</a:t>
                      </a:r>
                      <a:endParaRPr lang="ru-UA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14,1%</a:t>
                      </a:r>
                      <a:endParaRPr lang="ru-UA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17794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32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A06613-4D92-4C36-9EB1-5DE3CA23C3A0}"/>
              </a:ext>
            </a:extLst>
          </p:cNvPr>
          <p:cNvSpPr txBox="1"/>
          <p:nvPr/>
        </p:nvSpPr>
        <p:spPr>
          <a:xfrm>
            <a:off x="252919" y="557784"/>
            <a:ext cx="4280170" cy="62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dirty="0" err="1">
                <a:effectLst/>
              </a:rPr>
              <a:t>За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даними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державної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судової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статистики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на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розгляді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суду</a:t>
            </a:r>
            <a:r>
              <a:rPr lang="en-US" b="0" i="0" u="none" strike="noStrike" dirty="0">
                <a:effectLst/>
              </a:rPr>
              <a:t> </a:t>
            </a:r>
            <a:br>
              <a:rPr lang="en-US" b="0" i="0" u="none" strike="noStrike" dirty="0">
                <a:effectLst/>
              </a:rPr>
            </a:br>
            <a:r>
              <a:rPr lang="en-US" b="0" i="0" u="none" strike="noStrike" dirty="0">
                <a:effectLst/>
              </a:rPr>
              <a:t>в 2020 </a:t>
            </a:r>
            <a:r>
              <a:rPr lang="en-US" b="0" i="0" u="none" strike="noStrike" dirty="0" err="1">
                <a:effectLst/>
              </a:rPr>
              <a:t>році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перебуло</a:t>
            </a:r>
            <a:r>
              <a:rPr lang="en-US" b="0" i="0" u="none" strike="noStrike" dirty="0">
                <a:effectLst/>
              </a:rPr>
              <a:t> 16870 </a:t>
            </a:r>
            <a:r>
              <a:rPr lang="en-US" b="0" i="0" u="none" strike="noStrike" dirty="0" err="1">
                <a:effectLst/>
              </a:rPr>
              <a:t>справ</a:t>
            </a:r>
            <a:r>
              <a:rPr lang="en-US" b="0" i="0" u="none" strike="noStrike" dirty="0">
                <a:effectLst/>
              </a:rPr>
              <a:t>, з </a:t>
            </a:r>
            <a:r>
              <a:rPr lang="en-US" b="0" i="0" u="none" strike="noStrike" dirty="0" err="1">
                <a:effectLst/>
              </a:rPr>
              <a:t>них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лише</a:t>
            </a:r>
            <a:r>
              <a:rPr lang="en-US" b="0" i="0" u="none" strike="noStrike" dirty="0">
                <a:effectLst/>
              </a:rPr>
              <a:t> 12213 </a:t>
            </a:r>
            <a:r>
              <a:rPr lang="en-US" b="0" i="0" u="none" strike="noStrike" dirty="0" err="1">
                <a:effectLst/>
              </a:rPr>
              <a:t>було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розглянуто</a:t>
            </a:r>
            <a:r>
              <a:rPr lang="en-US" b="0" i="0" u="none" strike="noStrike" dirty="0">
                <a:effectLst/>
              </a:rPr>
              <a:t> (</a:t>
            </a:r>
            <a:r>
              <a:rPr lang="en-US" b="0" i="0" u="none" strike="noStrike" dirty="0" err="1">
                <a:effectLst/>
              </a:rPr>
              <a:t>тобто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було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прийняте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рішення</a:t>
            </a:r>
            <a:r>
              <a:rPr lang="en-US" b="0" i="0" u="none" strike="noStrike" dirty="0">
                <a:effectLst/>
              </a:rPr>
              <a:t>), і в 9434 </a:t>
            </a:r>
            <a:r>
              <a:rPr lang="en-US" b="0" i="0" u="none" strike="noStrike" dirty="0" err="1">
                <a:effectLst/>
              </a:rPr>
              <a:t>випадках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це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був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вирок</a:t>
            </a:r>
            <a:r>
              <a:rPr lang="en-US" dirty="0"/>
              <a:t>,</a:t>
            </a:r>
            <a:r>
              <a:rPr lang="en-US" b="0" i="0" u="none" strike="noStrike" dirty="0">
                <a:effectLst/>
              </a:rPr>
              <a:t> </a:t>
            </a:r>
            <a:br>
              <a:rPr lang="en-US" b="0" i="0" u="none" strike="noStrike" dirty="0">
                <a:effectLst/>
              </a:rPr>
            </a:br>
            <a:r>
              <a:rPr lang="en-US" dirty="0"/>
              <a:t>в</a:t>
            </a:r>
            <a:r>
              <a:rPr lang="en-US" b="0" i="0" u="none" strike="noStrike" dirty="0">
                <a:effectLst/>
              </a:rPr>
              <a:t> 2019 </a:t>
            </a:r>
            <a:r>
              <a:rPr lang="en-US" b="0" i="0" u="none" strike="noStrike" dirty="0" err="1">
                <a:effectLst/>
              </a:rPr>
              <a:t>на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розгляді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перебувало</a:t>
            </a:r>
            <a:r>
              <a:rPr lang="en-US" b="0" i="0" u="none" strike="noStrike" dirty="0">
                <a:effectLst/>
              </a:rPr>
              <a:t> 15 920 </a:t>
            </a:r>
            <a:r>
              <a:rPr lang="en-US" b="0" i="0" u="none" strike="noStrike" dirty="0" err="1">
                <a:effectLst/>
              </a:rPr>
              <a:t>кримінальних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проваджень</a:t>
            </a:r>
            <a:r>
              <a:rPr lang="en-US" b="0" i="0" u="none" strike="noStrike" dirty="0">
                <a:effectLst/>
              </a:rPr>
              <a:t>, 10229 </a:t>
            </a:r>
            <a:r>
              <a:rPr lang="en-US" b="0" i="0" u="none" strike="noStrike" dirty="0" err="1">
                <a:effectLst/>
              </a:rPr>
              <a:t>було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розглянуто</a:t>
            </a:r>
            <a:r>
              <a:rPr lang="en-US" b="0" i="0" u="none" strike="noStrike" dirty="0">
                <a:effectLst/>
              </a:rPr>
              <a:t>, і в 9066 </a:t>
            </a:r>
            <a:r>
              <a:rPr lang="en-US" b="0" i="0" u="none" strike="noStrike" dirty="0" err="1">
                <a:effectLst/>
              </a:rPr>
              <a:t>випадках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було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винесено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вирок</a:t>
            </a:r>
            <a:r>
              <a:rPr lang="en-US" b="0" i="0" u="none" strike="noStrike" dirty="0">
                <a:effectLst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dirty="0" err="1">
                <a:effectLst/>
              </a:rPr>
              <a:t>Офіційна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інформація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щодо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стану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розгляду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справ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за</a:t>
            </a:r>
            <a:r>
              <a:rPr lang="en-US" b="0" i="0" u="none" strike="noStrike" dirty="0">
                <a:effectLst/>
              </a:rPr>
              <a:t> 2021 </a:t>
            </a:r>
            <a:r>
              <a:rPr lang="en-US" b="0" i="0" u="none" strike="noStrike" dirty="0" err="1">
                <a:effectLst/>
              </a:rPr>
              <a:t>рік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наразі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відсутня</a:t>
            </a:r>
            <a:r>
              <a:rPr lang="en-US" b="0" i="0" u="none" strike="noStrike" dirty="0">
                <a:effectLst/>
              </a:rPr>
              <a:t>.</a:t>
            </a:r>
            <a:endParaRPr lang="en-US" b="0" dirty="0">
              <a:effectLst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b="0" dirty="0">
                <a:effectLst/>
              </a:rPr>
            </a:br>
            <a:r>
              <a:rPr lang="en-US" b="1" i="0" u="none" strike="noStrike" dirty="0" err="1">
                <a:effectLst/>
              </a:rPr>
              <a:t>Коливання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кількості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вироків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відбувається</a:t>
            </a:r>
            <a:r>
              <a:rPr lang="en-US" b="1" i="0" u="none" strike="noStrike" dirty="0">
                <a:effectLst/>
              </a:rPr>
              <a:t> в </a:t>
            </a:r>
            <a:r>
              <a:rPr lang="en-US" b="1" i="0" u="none" strike="noStrike" dirty="0" err="1">
                <a:effectLst/>
              </a:rPr>
              <a:t>межах</a:t>
            </a:r>
            <a:r>
              <a:rPr lang="en-US" b="1" i="0" u="none" strike="noStrike" dirty="0">
                <a:effectLst/>
              </a:rPr>
              <a:t> 10%, </a:t>
            </a:r>
            <a:r>
              <a:rPr lang="en-US" b="0" i="0" u="none" strike="noStrike" dirty="0" err="1">
                <a:effectLst/>
              </a:rPr>
              <a:t>що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на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наш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погляд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не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може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свідчити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про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наявність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тенденції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до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зменшення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або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збільшення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кількості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вироків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за</a:t>
            </a:r>
            <a:r>
              <a:rPr lang="en-US" b="1" i="0" u="none" strike="noStrike" dirty="0">
                <a:effectLst/>
              </a:rPr>
              <a:t> </a:t>
            </a:r>
            <a:r>
              <a:rPr lang="en-US" b="1" i="0" u="none" strike="noStrike" dirty="0" err="1">
                <a:effectLst/>
              </a:rPr>
              <a:t>статтею</a:t>
            </a:r>
            <a:r>
              <a:rPr lang="en-US" b="1" i="0" u="none" strike="noStrike" dirty="0">
                <a:effectLst/>
              </a:rPr>
              <a:t> 309</a:t>
            </a:r>
            <a:r>
              <a:rPr lang="en-US" b="0" i="0" u="none" strike="noStrike" dirty="0">
                <a:effectLst/>
              </a:rPr>
              <a:t>. </a:t>
            </a:r>
            <a:endParaRPr lang="en-US" b="0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7838834-0A7E-4735-9A8E-5109D5D3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329" y="807593"/>
            <a:ext cx="5664397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2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BB2709-8E56-4E6F-9E7C-175963BBD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82" y="1832008"/>
            <a:ext cx="4281287" cy="3337089"/>
          </a:xfrm>
        </p:spPr>
        <p:txBody>
          <a:bodyPr>
            <a:noAutofit/>
          </a:bodyPr>
          <a:lstStyle/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500" b="0" i="0" u="none" strike="noStrike" dirty="0">
                <a:effectLst/>
                <a:latin typeface="Lora" pitchFamily="2" charset="-52"/>
              </a:rPr>
              <a:t>Перше, на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що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необхідно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звернути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увагу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,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це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на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зменшення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призначення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покарання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у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вигляді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штрафу та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позбавлення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волі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. </a:t>
            </a:r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500" b="0" i="0" u="none" strike="noStrike" dirty="0">
                <a:effectLst/>
                <a:latin typeface="Lora" pitchFamily="2" charset="-52"/>
              </a:rPr>
              <a:t>Так,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кількість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штрафів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зменшилася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з 60% до 26%, а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позбавлення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волі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з 34% до 12% 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(і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кількість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вироків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з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позбавленням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волі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буде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зменшуватися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наступні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1-2 роки). </a:t>
            </a:r>
          </a:p>
          <a:p>
            <a:pPr marL="0" indent="0" rtl="0">
              <a:spcBef>
                <a:spcPts val="0"/>
              </a:spcBef>
              <a:spcAft>
                <a:spcPts val="600"/>
              </a:spcAft>
              <a:buNone/>
            </a:pPr>
            <a:br>
              <a:rPr lang="ru-RU" sz="1500" b="0" dirty="0">
                <a:effectLst/>
              </a:rPr>
            </a:br>
            <a:r>
              <a:rPr lang="ru-RU" sz="1500" b="1" i="0" u="none" strike="noStrike" dirty="0" err="1">
                <a:effectLst/>
                <a:latin typeface="Lora" pitchFamily="2" charset="-52"/>
              </a:rPr>
              <a:t>Зменшення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цих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видів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покарань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відбулося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здебільшого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за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рахунок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збільшення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призначення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покарання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у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вигляді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обмеження</a:t>
            </a:r>
            <a:r>
              <a:rPr lang="ru-RU" sz="1500" b="1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1" i="0" u="none" strike="noStrike" dirty="0" err="1">
                <a:effectLst/>
                <a:latin typeface="Lora" pitchFamily="2" charset="-52"/>
              </a:rPr>
              <a:t>волі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. В 2019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році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цей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вид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покарання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був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не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надто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популярний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і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складав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менше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,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ніж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5%.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Однак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, уже в 2021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році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цей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вид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покарання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 став </a:t>
            </a:r>
            <a:r>
              <a:rPr lang="ru-RU" sz="1500" b="0" i="0" u="none" strike="noStrike" dirty="0" err="1">
                <a:effectLst/>
                <a:latin typeface="Lora" pitchFamily="2" charset="-52"/>
              </a:rPr>
              <a:t>основним</a:t>
            </a:r>
            <a:r>
              <a:rPr lang="ru-RU" sz="1500" b="0" i="0" u="none" strike="noStrike" dirty="0">
                <a:effectLst/>
                <a:latin typeface="Lora" pitchFamily="2" charset="-52"/>
              </a:rPr>
              <a:t>. </a:t>
            </a:r>
            <a:br>
              <a:rPr lang="ru-RU" sz="1500" dirty="0"/>
            </a:br>
            <a:endParaRPr lang="ru-UA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739CA8B-717A-499F-B964-7466183FC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636742"/>
              </p:ext>
            </p:extLst>
          </p:nvPr>
        </p:nvGraphicFramePr>
        <p:xfrm>
          <a:off x="5405861" y="700792"/>
          <a:ext cx="6019334" cy="3190745"/>
        </p:xfrm>
        <a:graphic>
          <a:graphicData uri="http://schemas.openxmlformats.org/drawingml/2006/table">
            <a:tbl>
              <a:tblPr firstRow="1" bandRow="1"/>
              <a:tblGrid>
                <a:gridCol w="1082487">
                  <a:extLst>
                    <a:ext uri="{9D8B030D-6E8A-4147-A177-3AD203B41FA5}">
                      <a16:colId xmlns:a16="http://schemas.microsoft.com/office/drawing/2014/main" val="918317039"/>
                    </a:ext>
                  </a:extLst>
                </a:gridCol>
                <a:gridCol w="749283">
                  <a:extLst>
                    <a:ext uri="{9D8B030D-6E8A-4147-A177-3AD203B41FA5}">
                      <a16:colId xmlns:a16="http://schemas.microsoft.com/office/drawing/2014/main" val="1016817556"/>
                    </a:ext>
                  </a:extLst>
                </a:gridCol>
                <a:gridCol w="830388">
                  <a:extLst>
                    <a:ext uri="{9D8B030D-6E8A-4147-A177-3AD203B41FA5}">
                      <a16:colId xmlns:a16="http://schemas.microsoft.com/office/drawing/2014/main" val="2966348896"/>
                    </a:ext>
                  </a:extLst>
                </a:gridCol>
                <a:gridCol w="848200">
                  <a:extLst>
                    <a:ext uri="{9D8B030D-6E8A-4147-A177-3AD203B41FA5}">
                      <a16:colId xmlns:a16="http://schemas.microsoft.com/office/drawing/2014/main" val="726612910"/>
                    </a:ext>
                  </a:extLst>
                </a:gridCol>
                <a:gridCol w="830388">
                  <a:extLst>
                    <a:ext uri="{9D8B030D-6E8A-4147-A177-3AD203B41FA5}">
                      <a16:colId xmlns:a16="http://schemas.microsoft.com/office/drawing/2014/main" val="4189364821"/>
                    </a:ext>
                  </a:extLst>
                </a:gridCol>
                <a:gridCol w="848200">
                  <a:extLst>
                    <a:ext uri="{9D8B030D-6E8A-4147-A177-3AD203B41FA5}">
                      <a16:colId xmlns:a16="http://schemas.microsoft.com/office/drawing/2014/main" val="4278055527"/>
                    </a:ext>
                  </a:extLst>
                </a:gridCol>
                <a:gridCol w="830388">
                  <a:extLst>
                    <a:ext uri="{9D8B030D-6E8A-4147-A177-3AD203B41FA5}">
                      <a16:colId xmlns:a16="http://schemas.microsoft.com/office/drawing/2014/main" val="3536833059"/>
                    </a:ext>
                  </a:extLst>
                </a:gridCol>
              </a:tblGrid>
              <a:tr h="474222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Вид покарання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2019</a:t>
                      </a:r>
                      <a:endParaRPr lang="ru-UA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2020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302359"/>
                  </a:ext>
                </a:extLst>
              </a:tr>
              <a:tr h="713613"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576240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Штраф</a:t>
                      </a:r>
                      <a:endParaRPr lang="en-US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4450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59,50%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4155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50,49%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1690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25,60%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029020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Гром.роботи</a:t>
                      </a:r>
                      <a:endParaRPr lang="en-US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9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0,12%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0,24%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17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0,26%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609480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Виправ.</a:t>
                      </a:r>
                      <a:endParaRPr lang="en-US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0,05%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0,13%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39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0,59%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730781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Арешт</a:t>
                      </a:r>
                      <a:endParaRPr lang="en-US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147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1,97%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265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3,22%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453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6,86%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533331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Обмеж.</a:t>
                      </a:r>
                      <a:endParaRPr lang="en-US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361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4,83%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1981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24,07%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3601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54,55%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465122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Позбав.</a:t>
                      </a:r>
                      <a:endParaRPr lang="en-US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2508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33,53%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1798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21,85%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801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12,13%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265653"/>
                  </a:ext>
                </a:extLst>
              </a:tr>
              <a:tr h="28613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всього</a:t>
                      </a:r>
                      <a:endParaRPr lang="ru-RU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7479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100,00%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8230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100,00%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6601</a:t>
                      </a:r>
                      <a:endParaRPr lang="ru-UA" sz="200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100,00%</a:t>
                      </a:r>
                      <a:endParaRPr lang="ru-UA" sz="2000" dirty="0">
                        <a:effectLst/>
                      </a:endParaRPr>
                    </a:p>
                  </a:txBody>
                  <a:tcPr marL="28499" marR="28499" marT="28499" marB="2849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579044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4376178-BD69-4523-B457-9E8A23AE9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21150"/>
              </p:ext>
            </p:extLst>
          </p:nvPr>
        </p:nvGraphicFramePr>
        <p:xfrm>
          <a:off x="6212732" y="4190411"/>
          <a:ext cx="4572000" cy="180721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105755365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906378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69328138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9037792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909641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8795321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рік</a:t>
                      </a:r>
                      <a:endParaRPr lang="ru-RU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Реальний строк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Умовний строк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Всього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17071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"/>
                      <a:br>
                        <a:rPr lang="ru-UA">
                          <a:effectLst/>
                        </a:rPr>
                      </a:b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ru-UA">
                          <a:effectLst/>
                        </a:rPr>
                      </a:b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77046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2019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617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21,51%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2252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78,49%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2869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65623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481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12,73%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3298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87,27%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3779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7777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381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8,66%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4021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91,34%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4402</a:t>
                      </a:r>
                      <a:endParaRPr lang="ru-UA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370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070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D1205C46-C2B9-4EA9-B3C1-9CCFE802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118682"/>
            <a:ext cx="3505494" cy="357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err="1">
                <a:latin typeface="Lora" pitchFamily="2" charset="-52"/>
              </a:rPr>
              <a:t>Найбільша</a:t>
            </a:r>
            <a:r>
              <a:rPr lang="ru-RU" sz="1600" b="1" dirty="0">
                <a:latin typeface="Lora" pitchFamily="2" charset="-52"/>
              </a:rPr>
              <a:t> </a:t>
            </a:r>
            <a:r>
              <a:rPr lang="ru-RU" sz="1600" b="1" dirty="0" err="1">
                <a:latin typeface="Lora" pitchFamily="2" charset="-52"/>
              </a:rPr>
              <a:t>кількість</a:t>
            </a:r>
            <a:r>
              <a:rPr lang="ru-RU" sz="1600" b="1" dirty="0">
                <a:latin typeface="Lora" pitchFamily="2" charset="-52"/>
              </a:rPr>
              <a:t> </a:t>
            </a:r>
            <a:r>
              <a:rPr lang="ru-RU" sz="1600" b="1" dirty="0" err="1">
                <a:latin typeface="Lora" pitchFamily="2" charset="-52"/>
              </a:rPr>
              <a:t>вироків</a:t>
            </a:r>
            <a:r>
              <a:rPr lang="ru-RU" sz="1600" b="1" dirty="0">
                <a:latin typeface="Lora" pitchFamily="2" charset="-52"/>
              </a:rPr>
              <a:t> </a:t>
            </a:r>
            <a:r>
              <a:rPr lang="ru-RU" sz="1600" b="1" dirty="0" err="1">
                <a:latin typeface="Lora" pitchFamily="2" charset="-52"/>
              </a:rPr>
              <a:t>мають</a:t>
            </a:r>
            <a:r>
              <a:rPr lang="ru-RU" sz="1600" b="1" dirty="0">
                <a:latin typeface="Lora" pitchFamily="2" charset="-52"/>
              </a:rPr>
              <a:t> справу </a:t>
            </a:r>
            <a:r>
              <a:rPr lang="ru-RU" sz="1600" b="1" dirty="0" err="1">
                <a:latin typeface="Lora" pitchFamily="2" charset="-52"/>
              </a:rPr>
              <a:t>саме</a:t>
            </a:r>
            <a:r>
              <a:rPr lang="ru-RU" sz="1600" b="1" dirty="0">
                <a:latin typeface="Lora" pitchFamily="2" charset="-52"/>
              </a:rPr>
              <a:t> з </a:t>
            </a:r>
            <a:r>
              <a:rPr lang="ru-RU" sz="1600" b="1" dirty="0" err="1">
                <a:latin typeface="Lora" pitchFamily="2" charset="-52"/>
              </a:rPr>
              <a:t>частиною</a:t>
            </a:r>
            <a:r>
              <a:rPr lang="ru-RU" sz="1600" b="1" dirty="0">
                <a:latin typeface="Lora" pitchFamily="2" charset="-52"/>
              </a:rPr>
              <a:t> 1 </a:t>
            </a:r>
            <a:r>
              <a:rPr lang="ru-RU" sz="1600" b="1" dirty="0" err="1">
                <a:latin typeface="Lora" pitchFamily="2" charset="-52"/>
              </a:rPr>
              <a:t>статті</a:t>
            </a:r>
            <a:r>
              <a:rPr lang="ru-RU" sz="1600" b="1" dirty="0">
                <a:latin typeface="Lora" pitchFamily="2" charset="-52"/>
              </a:rPr>
              <a:t> 309</a:t>
            </a:r>
          </a:p>
          <a:p>
            <a:pPr marL="0" indent="0">
              <a:buNone/>
            </a:pPr>
            <a:r>
              <a:rPr lang="ru-RU" sz="1600" b="0" i="0" u="none" strike="noStrike" dirty="0" err="1">
                <a:effectLst/>
                <a:latin typeface="Lora" pitchFamily="2" charset="-52"/>
              </a:rPr>
              <a:t>Більше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того,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кількість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вироків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за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цією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частиною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навіть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дещо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зросла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порівняно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з 2019 роком (з 81% до 87%). </a:t>
            </a:r>
          </a:p>
          <a:p>
            <a:pPr marL="0" indent="0">
              <a:buNone/>
            </a:pPr>
            <a:r>
              <a:rPr lang="ru-RU" sz="1600" b="0" i="0" u="none" strike="noStrike" dirty="0" err="1">
                <a:effectLst/>
                <a:latin typeface="Lora" pitchFamily="2" charset="-52"/>
              </a:rPr>
              <a:t>Тобто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,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якщо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повертатися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до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питання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розподілу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різних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видів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покарань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за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статтею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309, то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вирішальне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значення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для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отриманих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нами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даних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все ж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мали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злочини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,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передбачені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частиною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1 </a:t>
            </a:r>
            <a:r>
              <a:rPr lang="ru-RU" sz="1600" b="0" i="0" u="none" strike="noStrike" dirty="0" err="1">
                <a:effectLst/>
                <a:latin typeface="Lora" pitchFamily="2" charset="-52"/>
              </a:rPr>
              <a:t>статті</a:t>
            </a:r>
            <a:r>
              <a:rPr lang="ru-RU" sz="1600" b="0" i="0" u="none" strike="noStrike" dirty="0">
                <a:effectLst/>
                <a:latin typeface="Lora" pitchFamily="2" charset="-52"/>
              </a:rPr>
              <a:t> 309. </a:t>
            </a:r>
            <a:endParaRPr lang="ru-UA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A2A1525-B3F5-459A-A3BC-70194DA12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506206"/>
              </p:ext>
            </p:extLst>
          </p:nvPr>
        </p:nvGraphicFramePr>
        <p:xfrm>
          <a:off x="5405861" y="757457"/>
          <a:ext cx="5975500" cy="2769768"/>
        </p:xfrm>
        <a:graphic>
          <a:graphicData uri="http://schemas.openxmlformats.org/drawingml/2006/table">
            <a:tbl>
              <a:tblPr firstRow="1" bandRow="1"/>
              <a:tblGrid>
                <a:gridCol w="908941">
                  <a:extLst>
                    <a:ext uri="{9D8B030D-6E8A-4147-A177-3AD203B41FA5}">
                      <a16:colId xmlns:a16="http://schemas.microsoft.com/office/drawing/2014/main" val="59272252"/>
                    </a:ext>
                  </a:extLst>
                </a:gridCol>
                <a:gridCol w="853387">
                  <a:extLst>
                    <a:ext uri="{9D8B030D-6E8A-4147-A177-3AD203B41FA5}">
                      <a16:colId xmlns:a16="http://schemas.microsoft.com/office/drawing/2014/main" val="3582294405"/>
                    </a:ext>
                  </a:extLst>
                </a:gridCol>
                <a:gridCol w="835466">
                  <a:extLst>
                    <a:ext uri="{9D8B030D-6E8A-4147-A177-3AD203B41FA5}">
                      <a16:colId xmlns:a16="http://schemas.microsoft.com/office/drawing/2014/main" val="1980414863"/>
                    </a:ext>
                  </a:extLst>
                </a:gridCol>
                <a:gridCol w="853387">
                  <a:extLst>
                    <a:ext uri="{9D8B030D-6E8A-4147-A177-3AD203B41FA5}">
                      <a16:colId xmlns:a16="http://schemas.microsoft.com/office/drawing/2014/main" val="3716973518"/>
                    </a:ext>
                  </a:extLst>
                </a:gridCol>
                <a:gridCol w="835466">
                  <a:extLst>
                    <a:ext uri="{9D8B030D-6E8A-4147-A177-3AD203B41FA5}">
                      <a16:colId xmlns:a16="http://schemas.microsoft.com/office/drawing/2014/main" val="1231832485"/>
                    </a:ext>
                  </a:extLst>
                </a:gridCol>
                <a:gridCol w="853387">
                  <a:extLst>
                    <a:ext uri="{9D8B030D-6E8A-4147-A177-3AD203B41FA5}">
                      <a16:colId xmlns:a16="http://schemas.microsoft.com/office/drawing/2014/main" val="2001002214"/>
                    </a:ext>
                  </a:extLst>
                </a:gridCol>
                <a:gridCol w="835466">
                  <a:extLst>
                    <a:ext uri="{9D8B030D-6E8A-4147-A177-3AD203B41FA5}">
                      <a16:colId xmlns:a16="http://schemas.microsoft.com/office/drawing/2014/main" val="1804549019"/>
                    </a:ext>
                  </a:extLst>
                </a:gridCol>
              </a:tblGrid>
              <a:tr h="597096"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2019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2020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2021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227201"/>
                  </a:ext>
                </a:extLst>
              </a:tr>
              <a:tr h="597096"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810992"/>
                  </a:ext>
                </a:extLst>
              </a:tr>
              <a:tr h="239411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Частина 1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6093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80,70%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7049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85,01%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5767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86,88%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995740"/>
                  </a:ext>
                </a:extLst>
              </a:tr>
              <a:tr h="239411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Частина 2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1360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18,01%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1137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13,71%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755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11,37%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332060"/>
                  </a:ext>
                </a:extLst>
              </a:tr>
              <a:tr h="239411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Частина 3</a:t>
                      </a:r>
                      <a:endParaRPr lang="ru-RU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97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1,28%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106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1,28%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116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1,75%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430946"/>
                  </a:ext>
                </a:extLst>
              </a:tr>
              <a:tr h="597096">
                <a:tc>
                  <a:txBody>
                    <a:bodyPr/>
                    <a:lstStyle/>
                    <a:p>
                      <a:pPr fontAlgn="b"/>
                      <a:br>
                        <a:rPr lang="ru-UA" sz="2000">
                          <a:effectLst/>
                        </a:rPr>
                      </a:b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7550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100,00%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8292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100,00%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6638</a:t>
                      </a:r>
                      <a:endParaRPr lang="ru-UA" sz="200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100,00%</a:t>
                      </a:r>
                      <a:endParaRPr lang="ru-UA" sz="2000" dirty="0">
                        <a:effectLst/>
                      </a:endParaRPr>
                    </a:p>
                  </a:txBody>
                  <a:tcPr marL="28884" marR="28884" marT="28884" marB="2888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545873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85E8124-1A24-4A05-BC14-1A2B79F94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245589"/>
              </p:ext>
            </p:extLst>
          </p:nvPr>
        </p:nvGraphicFramePr>
        <p:xfrm>
          <a:off x="5405861" y="3709573"/>
          <a:ext cx="6047706" cy="2509520"/>
        </p:xfrm>
        <a:graphic>
          <a:graphicData uri="http://schemas.openxmlformats.org/drawingml/2006/table">
            <a:tbl>
              <a:tblPr/>
              <a:tblGrid>
                <a:gridCol w="938378">
                  <a:extLst>
                    <a:ext uri="{9D8B030D-6E8A-4147-A177-3AD203B41FA5}">
                      <a16:colId xmlns:a16="http://schemas.microsoft.com/office/drawing/2014/main" val="1133140032"/>
                    </a:ext>
                  </a:extLst>
                </a:gridCol>
                <a:gridCol w="789538">
                  <a:extLst>
                    <a:ext uri="{9D8B030D-6E8A-4147-A177-3AD203B41FA5}">
                      <a16:colId xmlns:a16="http://schemas.microsoft.com/office/drawing/2014/main" val="2379432892"/>
                    </a:ext>
                  </a:extLst>
                </a:gridCol>
                <a:gridCol w="863958">
                  <a:extLst>
                    <a:ext uri="{9D8B030D-6E8A-4147-A177-3AD203B41FA5}">
                      <a16:colId xmlns:a16="http://schemas.microsoft.com/office/drawing/2014/main" val="770339302"/>
                    </a:ext>
                  </a:extLst>
                </a:gridCol>
                <a:gridCol w="863958">
                  <a:extLst>
                    <a:ext uri="{9D8B030D-6E8A-4147-A177-3AD203B41FA5}">
                      <a16:colId xmlns:a16="http://schemas.microsoft.com/office/drawing/2014/main" val="716030608"/>
                    </a:ext>
                  </a:extLst>
                </a:gridCol>
                <a:gridCol w="863958">
                  <a:extLst>
                    <a:ext uri="{9D8B030D-6E8A-4147-A177-3AD203B41FA5}">
                      <a16:colId xmlns:a16="http://schemas.microsoft.com/office/drawing/2014/main" val="485673310"/>
                    </a:ext>
                  </a:extLst>
                </a:gridCol>
                <a:gridCol w="863958">
                  <a:extLst>
                    <a:ext uri="{9D8B030D-6E8A-4147-A177-3AD203B41FA5}">
                      <a16:colId xmlns:a16="http://schemas.microsoft.com/office/drawing/2014/main" val="1008856922"/>
                    </a:ext>
                  </a:extLst>
                </a:gridCol>
                <a:gridCol w="863958">
                  <a:extLst>
                    <a:ext uri="{9D8B030D-6E8A-4147-A177-3AD203B41FA5}">
                      <a16:colId xmlns:a16="http://schemas.microsoft.com/office/drawing/2014/main" val="261620611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fontAlgn="b"/>
                      <a:br>
                        <a:rPr lang="ru-UA">
                          <a:effectLst/>
                        </a:rPr>
                      </a:b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2019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4567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"/>
                      <a:br>
                        <a:rPr lang="ru-UA">
                          <a:effectLst/>
                        </a:rPr>
                      </a:b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відсотки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09063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Штраф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4431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73,12%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4111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141,51%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1600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38,66%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8283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Гром.роботи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0,10%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0,65%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0,39%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42689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Виправ.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0,07%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0,38%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0,94%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64116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Арешт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140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2,31%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257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8,85%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451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10,90%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86484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Обмеж.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356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5,87%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1976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68,02%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3595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86,86%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67816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Позбав.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1123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18,53%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642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22,10%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38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0,92%</a:t>
                      </a:r>
                      <a:endParaRPr lang="ru-UA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94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A154A20-E7BD-4B43-B202-CDF99B208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69859"/>
              </p:ext>
            </p:extLst>
          </p:nvPr>
        </p:nvGraphicFramePr>
        <p:xfrm>
          <a:off x="3450885" y="1696085"/>
          <a:ext cx="5697978" cy="1905953"/>
        </p:xfrm>
        <a:graphic>
          <a:graphicData uri="http://schemas.openxmlformats.org/drawingml/2006/table">
            <a:tbl>
              <a:tblPr/>
              <a:tblGrid>
                <a:gridCol w="390012">
                  <a:extLst>
                    <a:ext uri="{9D8B030D-6E8A-4147-A177-3AD203B41FA5}">
                      <a16:colId xmlns:a16="http://schemas.microsoft.com/office/drawing/2014/main" val="3104053914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749872536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2923813982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3625450784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1236728540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1511359191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681593085"/>
                    </a:ext>
                  </a:extLst>
                </a:gridCol>
              </a:tblGrid>
              <a:tr h="970037">
                <a:tc>
                  <a:txBody>
                    <a:bodyPr/>
                    <a:lstStyle/>
                    <a:p>
                      <a:pPr fontAlgn="b"/>
                      <a:br>
                        <a:rPr lang="ru-UA">
                          <a:effectLst/>
                        </a:rPr>
                      </a:b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Рік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min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max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mean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mediana</a:t>
                      </a:r>
                      <a:endParaRPr lang="en-US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351077"/>
                  </a:ext>
                </a:extLst>
              </a:tr>
              <a:tr h="311972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2019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4431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58,86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118447"/>
                  </a:ext>
                </a:extLst>
              </a:tr>
              <a:tr h="311972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4111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3000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128,03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88808"/>
                  </a:ext>
                </a:extLst>
              </a:tr>
              <a:tr h="311972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з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3000</a:t>
                      </a:r>
                      <a:endParaRPr lang="ru-UA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606,29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1000</a:t>
                      </a:r>
                      <a:endParaRPr lang="ru-UA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907262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AB7E7DA6-2045-42F1-A86B-714413F7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175" y="3373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C16FA-CD40-42D2-8DA5-F8EE50B19DAB}"/>
              </a:ext>
            </a:extLst>
          </p:cNvPr>
          <p:cNvSpPr txBox="1"/>
          <p:nvPr/>
        </p:nvSpPr>
        <p:spPr>
          <a:xfrm>
            <a:off x="761188" y="0"/>
            <a:ext cx="110773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ru-RU" b="0" dirty="0">
                <a:effectLst/>
              </a:rPr>
            </a:b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Таблиця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7. </a:t>
            </a: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розмір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штрафу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розмір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штрафу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суттєво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зріс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порівняно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з 2019 роком.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Якщо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в 2019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році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розмір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штрафу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склав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59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неоподаткованих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мінімумів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доходів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громадян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(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близько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1000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гривень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), то в 2021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році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розмір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склав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606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неоподаткованих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мінімумів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(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трохи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більше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10 000).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Тобто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розмір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штрафу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виріс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в 10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разів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.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Більше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того,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розмір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штрафу в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наступних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роках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має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збільшитися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до 17000-18000</a:t>
            </a:r>
            <a:endParaRPr lang="ru-RU" sz="1400" b="0" dirty="0">
              <a:effectLst/>
            </a:endParaRPr>
          </a:p>
          <a:p>
            <a:br>
              <a:rPr lang="ru-RU" dirty="0"/>
            </a:br>
            <a:endParaRPr lang="ru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B7CBD-7C34-4E6E-870A-1D4A9A611752}"/>
              </a:ext>
            </a:extLst>
          </p:cNvPr>
          <p:cNvSpPr txBox="1"/>
          <p:nvPr/>
        </p:nvSpPr>
        <p:spPr>
          <a:xfrm>
            <a:off x="761188" y="3758188"/>
            <a:ext cx="1107737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Таблиця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9. </a:t>
            </a: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Середній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строк </a:t>
            </a: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обмеження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800" b="0" i="1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волі</a:t>
            </a:r>
            <a:endParaRPr lang="ru-RU" b="0" dirty="0">
              <a:effectLst/>
            </a:endParaRPr>
          </a:p>
          <a:p>
            <a:r>
              <a:rPr lang="ru-RU" sz="1400" dirty="0" err="1">
                <a:solidFill>
                  <a:srgbClr val="000000"/>
                </a:solidFill>
                <a:latin typeface="Lora" pitchFamily="2" charset="-52"/>
              </a:rPr>
              <a:t>С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ереднє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значення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строку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обмеження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волі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майже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не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змінилося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.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Більше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того,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можна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сказати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що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судді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стали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призначати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м’якше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обмеження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волі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: нова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санкція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передбачає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верхню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межу в 5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років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, в той час як стара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передбачала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межу в 3 роки,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тобто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судді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фактично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не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користуються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можливістю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призначати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більший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строк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обмеження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Lora" pitchFamily="2" charset="-52"/>
              </a:rPr>
              <a:t>волі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Lora" pitchFamily="2" charset="-52"/>
              </a:rPr>
              <a:t>. </a:t>
            </a:r>
            <a:br>
              <a:rPr lang="ru-RU" b="0" dirty="0">
                <a:effectLst/>
              </a:rPr>
            </a:br>
            <a:endParaRPr lang="ru-UA" dirty="0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6D2300B4-7979-4B74-84E2-1F6627518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710375"/>
              </p:ext>
            </p:extLst>
          </p:nvPr>
        </p:nvGraphicFramePr>
        <p:xfrm>
          <a:off x="3450885" y="4913373"/>
          <a:ext cx="5697978" cy="1506881"/>
        </p:xfrm>
        <a:graphic>
          <a:graphicData uri="http://schemas.openxmlformats.org/drawingml/2006/table">
            <a:tbl>
              <a:tblPr/>
              <a:tblGrid>
                <a:gridCol w="390012">
                  <a:extLst>
                    <a:ext uri="{9D8B030D-6E8A-4147-A177-3AD203B41FA5}">
                      <a16:colId xmlns:a16="http://schemas.microsoft.com/office/drawing/2014/main" val="2893809362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1546343727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3375867354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4256771838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438875363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2225766150"/>
                    </a:ext>
                  </a:extLst>
                </a:gridCol>
                <a:gridCol w="884661">
                  <a:extLst>
                    <a:ext uri="{9D8B030D-6E8A-4147-A177-3AD203B41FA5}">
                      <a16:colId xmlns:a16="http://schemas.microsoft.com/office/drawing/2014/main" val="3094226755"/>
                    </a:ext>
                  </a:extLst>
                </a:gridCol>
              </a:tblGrid>
              <a:tr h="719888">
                <a:tc>
                  <a:txBody>
                    <a:bodyPr/>
                    <a:lstStyle/>
                    <a:p>
                      <a:pPr fontAlgn="b"/>
                      <a:br>
                        <a:rPr lang="ru-UA">
                          <a:effectLst/>
                        </a:rPr>
                      </a:b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Рік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Кількість</a:t>
                      </a:r>
                      <a:endParaRPr lang="ru-RU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min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max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mean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mediana</a:t>
                      </a:r>
                      <a:endParaRPr lang="en-US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120877"/>
                  </a:ext>
                </a:extLst>
              </a:tr>
              <a:tr h="262331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2019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356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1,28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525065"/>
                  </a:ext>
                </a:extLst>
              </a:tr>
              <a:tr h="262331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2020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1976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5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1,32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683084"/>
                  </a:ext>
                </a:extLst>
              </a:tr>
              <a:tr h="262331"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1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2021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3595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6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1,28</a:t>
                      </a:r>
                      <a:endParaRPr lang="ru-UA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ora" pitchFamily="2" charset="-52"/>
                        </a:rPr>
                        <a:t>1</a:t>
                      </a:r>
                      <a:endParaRPr lang="ru-UA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A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469467"/>
                  </a:ext>
                </a:extLst>
              </a:tr>
            </a:tbl>
          </a:graphicData>
        </a:graphic>
      </p:graphicFrame>
      <p:sp>
        <p:nvSpPr>
          <p:cNvPr id="16" name="Rectangle 3">
            <a:extLst>
              <a:ext uri="{FF2B5EF4-FFF2-40B4-BE49-F238E27FC236}">
                <a16:creationId xmlns:a16="http://schemas.microsoft.com/office/drawing/2014/main" id="{99F2DF1E-1D5C-48FA-B44D-3321929C9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175" y="3373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594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мобильный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DF02F900-3C60-487A-BBA3-B50732AAE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3" r="9091" b="43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13B8-94CA-4FF5-8853-2FDA00CB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uk-UA" sz="4000" dirty="0"/>
              <a:t>Бюджетні витрати на криміналізацію та покарання</a:t>
            </a:r>
            <a:endParaRPr lang="ru-UA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0958E-198A-49E2-87F5-A6AA8172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uk-UA" sz="2000" dirty="0"/>
              <a:t>Оціночний обсяг бюджетних витрат Міністерства внутрішніх справ (МВС) на криміналізацію сягають 1,9 млрд грн на рік (в середньому за даними 2014-2019 років) та 2,7 млрд грн на рік (в середньому за останні 3 роки)</a:t>
            </a:r>
          </a:p>
          <a:p>
            <a:r>
              <a:rPr lang="uk-UA" sz="2000" dirty="0"/>
              <a:t>Витрати на судові органи в середньому (за даними 2017-2020 років) сягали близько 1 млрд 296 млн грн</a:t>
            </a:r>
          </a:p>
          <a:p>
            <a:r>
              <a:rPr lang="uk-UA" sz="2000" dirty="0"/>
              <a:t>Утримання у закладах ДКВС (за даними 2021 року) близько 102 млн грн на рік</a:t>
            </a:r>
          </a:p>
          <a:p>
            <a:r>
              <a:rPr lang="uk-UA" sz="2000" dirty="0"/>
              <a:t>Загалом, близько 4 млрд грн Україні коштує криміналізації наркозалежних</a:t>
            </a:r>
          </a:p>
          <a:p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41478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2B59C4AA-1F3A-4F80-9271-AD8903F4C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714590"/>
              </p:ext>
            </p:extLst>
          </p:nvPr>
        </p:nvGraphicFramePr>
        <p:xfrm>
          <a:off x="538480" y="1077218"/>
          <a:ext cx="10881360" cy="5498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254F088-CB63-4D64-9777-E34D7596B3B4}"/>
              </a:ext>
            </a:extLst>
          </p:cNvPr>
          <p:cNvSpPr txBox="1"/>
          <p:nvPr/>
        </p:nvSpPr>
        <p:spPr>
          <a:xfrm>
            <a:off x="2413000" y="30843"/>
            <a:ext cx="713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500" b="1" dirty="0"/>
              <a:t>Бюджетні витрати на покарання та лікування осіб, які мають наркозалежність </a:t>
            </a:r>
          </a:p>
          <a:p>
            <a:pPr algn="ctr"/>
            <a:r>
              <a:rPr lang="uk-UA" sz="1400" b="1" dirty="0"/>
              <a:t>(станом на 2019-2020 роки)</a:t>
            </a:r>
            <a:endParaRPr lang="ru-UA" sz="1400" b="1" dirty="0"/>
          </a:p>
        </p:txBody>
      </p:sp>
    </p:spTree>
    <p:extLst>
      <p:ext uri="{BB962C8B-B14F-4D97-AF65-F5344CB8AC3E}">
        <p14:creationId xmlns:p14="http://schemas.microsoft.com/office/powerpoint/2010/main" val="227578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а спробу дати хабара поліцейському волинянину загрожує чотири роки  ув&amp;#39;язнення - Волинь Online">
            <a:extLst>
              <a:ext uri="{FF2B5EF4-FFF2-40B4-BE49-F238E27FC236}">
                <a16:creationId xmlns:a16="http://schemas.microsoft.com/office/drawing/2014/main" id="{D1A4784D-2539-4264-A41E-9FABB2BAE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7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D0B0E-8616-4A0E-9C76-FCA4AEB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uk-UA" sz="4000"/>
              <a:t>Індивідуальні витрати через криміналізацію</a:t>
            </a:r>
            <a:endParaRPr lang="ru-UA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B2FF3-A57A-42C0-8E84-0DEFBF5A4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fontScale="85000" lnSpcReduction="20000"/>
          </a:bodyPr>
          <a:lstStyle/>
          <a:p>
            <a:r>
              <a:rPr lang="ru-UA" sz="2000" dirty="0"/>
              <a:t>12 786,00 </a:t>
            </a:r>
            <a:r>
              <a:rPr lang="uk-UA" sz="2000" dirty="0"/>
              <a:t>грн – середня сума хабаря поліцейському з боку </a:t>
            </a:r>
            <a:r>
              <a:rPr lang="uk-UA" sz="2000" dirty="0" err="1"/>
              <a:t>наркоспоживачів</a:t>
            </a:r>
            <a:r>
              <a:rPr lang="uk-UA" sz="2000" dirty="0"/>
              <a:t> через ризик отримання покарання за зберігання без мети збуту</a:t>
            </a:r>
          </a:p>
          <a:p>
            <a:r>
              <a:rPr lang="ru-UA" sz="2000" dirty="0"/>
              <a:t>12 957,00 </a:t>
            </a:r>
            <a:r>
              <a:rPr lang="uk-UA" sz="2000" dirty="0"/>
              <a:t>грн – середня сума судових витрат у зв’язку із судовими справами за зберігання без мети збуту</a:t>
            </a:r>
          </a:p>
          <a:p>
            <a:r>
              <a:rPr lang="uk-UA" sz="2000" dirty="0"/>
              <a:t>Від 17 000,00 до 51 000,00 грн – сума штрафу за зберігання без мети збуту у обсягах, які не перевищують 10 визначених денних доз (</a:t>
            </a:r>
            <a:r>
              <a:rPr lang="en-US" sz="2000" dirty="0"/>
              <a:t>DDD)</a:t>
            </a:r>
            <a:endParaRPr lang="uk-UA" sz="2000" dirty="0"/>
          </a:p>
          <a:p>
            <a:pPr marL="0" indent="0">
              <a:buNone/>
            </a:pPr>
            <a:r>
              <a:rPr lang="uk-UA" sz="2000" dirty="0"/>
              <a:t>За ці гроші люди, які мають наркозалежність могли б дозволити собі:</a:t>
            </a:r>
          </a:p>
          <a:p>
            <a:r>
              <a:rPr lang="uk-UA" sz="2000" dirty="0"/>
              <a:t>2-3 місяці стаціонарної психосоціальної реабілітації, або</a:t>
            </a:r>
          </a:p>
          <a:p>
            <a:r>
              <a:rPr lang="uk-UA" sz="2000" dirty="0"/>
              <a:t>1,5-2 місяці – стаціонарного медичного лікування, або</a:t>
            </a:r>
          </a:p>
          <a:p>
            <a:r>
              <a:rPr lang="uk-UA" sz="2000" dirty="0"/>
              <a:t>6-8</a:t>
            </a:r>
            <a:r>
              <a:rPr lang="en-US" sz="2000" dirty="0"/>
              <a:t> </a:t>
            </a:r>
            <a:r>
              <a:rPr lang="uk-UA" sz="2000" dirty="0"/>
              <a:t>місяців психотерапії та амбулаторної реабілітації, або</a:t>
            </a:r>
          </a:p>
          <a:p>
            <a:r>
              <a:rPr lang="uk-UA" sz="2000" dirty="0"/>
              <a:t>Мінімум 2 роки купувати препарати замісної підтримувальної терапії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44728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4" descr="no-translate-detected_1344-105.jpg">
            <a:extLst>
              <a:ext uri="{FF2B5EF4-FFF2-40B4-BE49-F238E27FC236}">
                <a16:creationId xmlns:a16="http://schemas.microsoft.com/office/drawing/2014/main" id="{83B85F8D-8758-46AB-8AE1-7F58DBB58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9562"/>
          <a:stretch/>
        </p:blipFill>
        <p:spPr>
          <a:xfrm>
            <a:off x="7792546" y="4099065"/>
            <a:ext cx="3671097" cy="245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9D3AD-51DF-4105-912A-2250D6C9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52" y="120028"/>
            <a:ext cx="11990895" cy="1325563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Порівняння вартості криміналізації та допомоги</a:t>
            </a:r>
            <a:endParaRPr lang="ru-UA" dirty="0"/>
          </a:p>
        </p:txBody>
      </p:sp>
      <p:pic>
        <p:nvPicPr>
          <p:cNvPr id="2050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6BE5A94B-7D5D-4A4D-BABE-F78698FA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05" y="5503702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2D9BFE-4BAF-4E12-8BE8-2743D32AB310}"/>
              </a:ext>
            </a:extLst>
          </p:cNvPr>
          <p:cNvSpPr txBox="1"/>
          <p:nvPr/>
        </p:nvSpPr>
        <p:spPr>
          <a:xfrm>
            <a:off x="728357" y="1585463"/>
            <a:ext cx="46354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Державні витрати на криміналізацію</a:t>
            </a:r>
          </a:p>
          <a:p>
            <a:pPr algn="ctr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dirty="0"/>
              <a:t>За оціночними даними, вартість* криміналізації одного </a:t>
            </a:r>
            <a:r>
              <a:rPr lang="uk-UA" dirty="0" err="1"/>
              <a:t>наркоспоживача</a:t>
            </a:r>
            <a:r>
              <a:rPr lang="uk-UA" dirty="0"/>
              <a:t> в середньому складає </a:t>
            </a:r>
          </a:p>
          <a:p>
            <a:pPr algn="ctr"/>
            <a:r>
              <a:rPr lang="uk-UA" sz="2400" b="1" dirty="0"/>
              <a:t>230 000,00 грн</a:t>
            </a:r>
            <a:endParaRPr lang="uk-UA" dirty="0"/>
          </a:p>
          <a:p>
            <a:r>
              <a:rPr lang="uk-UA" sz="1400" i="1" dirty="0"/>
              <a:t>*У цю вартість входить робота правоохоронних органів (патрульних, слідчих, тощо), судів, тримання особи під вартою, тощо.</a:t>
            </a:r>
          </a:p>
        </p:txBody>
      </p:sp>
      <p:pic>
        <p:nvPicPr>
          <p:cNvPr id="10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DD7E03A3-A76B-46C0-80FD-11E2B7B5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1" y="5146193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DD03F9C2-A352-479E-AE6A-7BDC4279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63" y="4736280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03ABF28C-D218-44D9-8573-767A899F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34" y="4383808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CBC20525-E751-42E9-B90A-011B542B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0" y="3986411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F8871F-3049-48D3-A3D2-1755DAB99133}"/>
              </a:ext>
            </a:extLst>
          </p:cNvPr>
          <p:cNvSpPr txBox="1"/>
          <p:nvPr/>
        </p:nvSpPr>
        <p:spPr>
          <a:xfrm>
            <a:off x="6095999" y="1645999"/>
            <a:ext cx="53676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Витрати на допомогу</a:t>
            </a:r>
          </a:p>
          <a:p>
            <a:pPr algn="ctr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dirty="0"/>
              <a:t>Рік психосоціальної стаціонарної реабілітації в приватних закладах в Україні становить не більше </a:t>
            </a:r>
            <a:r>
              <a:rPr lang="uk-UA" sz="2400" b="1" dirty="0"/>
              <a:t>120 000,00 грн</a:t>
            </a:r>
          </a:p>
          <a:p>
            <a:pPr algn="ctr"/>
            <a:r>
              <a:rPr lang="uk-UA" dirty="0"/>
              <a:t>Рік психосоціальної реабілітації (в амбулаторних</a:t>
            </a:r>
            <a:br>
              <a:rPr lang="uk-UA" dirty="0"/>
            </a:br>
            <a:r>
              <a:rPr lang="uk-UA" dirty="0"/>
              <a:t>умовах) коштував би не більше </a:t>
            </a:r>
            <a:br>
              <a:rPr lang="uk-UA" dirty="0"/>
            </a:br>
            <a:r>
              <a:rPr lang="uk-UA" sz="2400" b="1" dirty="0"/>
              <a:t>33 600,00 грн</a:t>
            </a:r>
            <a:r>
              <a:rPr lang="uk-UA" sz="2400" dirty="0"/>
              <a:t> </a:t>
            </a:r>
          </a:p>
        </p:txBody>
      </p:sp>
      <p:pic>
        <p:nvPicPr>
          <p:cNvPr id="21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94E1305F-2F38-4EA6-8ACA-19E3F466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17" y="5433671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57A68CCD-DDAD-4400-BF92-750100C9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69" y="5006770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деньги PNG, векторы, PSD и пнг для бесплатной загрузки | Pngtree">
            <a:extLst>
              <a:ext uri="{FF2B5EF4-FFF2-40B4-BE49-F238E27FC236}">
                <a16:creationId xmlns:a16="http://schemas.microsoft.com/office/drawing/2014/main" id="{1E4E8125-4EA6-43F8-9ED1-7B2F871B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4" r="93889">
                        <a14:foregroundMark x1="9167" y1="41667" x2="9167" y2="41667"/>
                        <a14:foregroundMark x1="7222" y1="41389" x2="52778" y2="40556"/>
                        <a14:foregroundMark x1="52778" y1="40556" x2="65278" y2="33611"/>
                        <a14:foregroundMark x1="65278" y1="33611" x2="84444" y2="38333"/>
                        <a14:foregroundMark x1="84444" y1="38333" x2="88611" y2="56667"/>
                        <a14:foregroundMark x1="88611" y1="56667" x2="75556" y2="64444"/>
                        <a14:foregroundMark x1="75556" y1="64444" x2="55000" y2="65556"/>
                        <a14:foregroundMark x1="47778" y1="33611" x2="58889" y2="55833"/>
                        <a14:foregroundMark x1="58889" y1="55833" x2="59444" y2="68333"/>
                        <a14:foregroundMark x1="43056" y1="31944" x2="48611" y2="33333"/>
                        <a14:foregroundMark x1="47500" y1="29167" x2="40556" y2="31389"/>
                        <a14:foregroundMark x1="42778" y1="30278" x2="41944" y2="30278"/>
                        <a14:foregroundMark x1="93333" y1="51667" x2="93889" y2="58333"/>
                        <a14:foregroundMark x1="38056" y1="31111" x2="39722" y2="31111"/>
                        <a14:foregroundMark x1="44167" y1="28889" x2="39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49" y="4845003"/>
            <a:ext cx="1177335" cy="1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лево-вправо 8">
            <a:extLst>
              <a:ext uri="{FF2B5EF4-FFF2-40B4-BE49-F238E27FC236}">
                <a16:creationId xmlns:a16="http://schemas.microsoft.com/office/drawing/2014/main" id="{C7547087-91DB-4A81-94A1-689F150A9064}"/>
              </a:ext>
            </a:extLst>
          </p:cNvPr>
          <p:cNvSpPr/>
          <p:nvPr/>
        </p:nvSpPr>
        <p:spPr>
          <a:xfrm>
            <a:off x="4980199" y="4930907"/>
            <a:ext cx="1359143" cy="74358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Изображение 10" descr="cartoon-policeman-clipart-1.jpg.png">
            <a:extLst>
              <a:ext uri="{FF2B5EF4-FFF2-40B4-BE49-F238E27FC236}">
                <a16:creationId xmlns:a16="http://schemas.microsoft.com/office/drawing/2014/main" id="{7DB3199D-D22E-43A6-A963-06FF211C4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64" y="4080350"/>
            <a:ext cx="1364482" cy="24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FFDFC4E2-C9DE-4F2E-A89C-715209C0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22" y="615519"/>
            <a:ext cx="2893813" cy="1034385"/>
          </a:xfrm>
        </p:spPr>
        <p:txBody>
          <a:bodyPr rtlCol="0"/>
          <a:lstStyle/>
          <a:p>
            <a:pPr rtl="0"/>
            <a:r>
              <a:rPr lang="ru-RU" b="1" dirty="0" err="1"/>
              <a:t>Вибірка</a:t>
            </a:r>
            <a:r>
              <a:rPr lang="ru-RU" b="1" dirty="0"/>
              <a:t> </a:t>
            </a:r>
            <a:r>
              <a:rPr lang="ru-RU" b="1" dirty="0" err="1"/>
              <a:t>опитування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6E7A249-5611-42FD-975D-23A8754CD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7030" y="356705"/>
            <a:ext cx="6547507" cy="1552015"/>
          </a:xfrm>
        </p:spPr>
        <p:txBody>
          <a:bodyPr rtlCol="0">
            <a:normAutofit/>
          </a:bodyPr>
          <a:lstStyle/>
          <a:p>
            <a:pPr rtl="0"/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опитано</a:t>
            </a:r>
            <a:r>
              <a:rPr lang="ru-RU" dirty="0"/>
              <a:t> людей,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вживають</a:t>
            </a:r>
            <a:r>
              <a:rPr lang="ru-RU" dirty="0"/>
              <a:t> наркотики (ЛВН) - 242, з </a:t>
            </a:r>
            <a:r>
              <a:rPr lang="ru-RU" dirty="0" err="1"/>
              <a:t>яких</a:t>
            </a:r>
            <a:r>
              <a:rPr lang="ru-RU" dirty="0"/>
              <a:t> 225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з </a:t>
            </a:r>
            <a:r>
              <a:rPr lang="ru-RU" dirty="0" err="1"/>
              <a:t>правоохоронними</a:t>
            </a:r>
            <a:r>
              <a:rPr lang="ru-RU" dirty="0"/>
              <a:t> органами та органами </a:t>
            </a:r>
            <a:r>
              <a:rPr lang="ru-RU" dirty="0" err="1"/>
              <a:t>кримінального</a:t>
            </a:r>
            <a:r>
              <a:rPr lang="ru-RU" dirty="0"/>
              <a:t> </a:t>
            </a:r>
            <a:r>
              <a:rPr lang="ru-RU" dirty="0" err="1"/>
              <a:t>правосуддя</a:t>
            </a:r>
            <a:r>
              <a:rPr lang="ru-RU" dirty="0"/>
              <a:t> за </a:t>
            </a:r>
            <a:r>
              <a:rPr lang="ru-RU" dirty="0" err="1"/>
              <a:t>останні</a:t>
            </a:r>
            <a:r>
              <a:rPr lang="ru-RU" dirty="0"/>
              <a:t> 3 роки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C93D79-8EC5-46CD-AA16-7851250E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</p:spPr>
        <p:txBody>
          <a:bodyPr rtlCol="0"/>
          <a:lstStyle/>
          <a:p>
            <a:pPr rtl="0"/>
            <a:fld id="{7A9E80BB-C0DF-4F1B-8821-E3FD53412EFF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BF3A7C-6F25-4CD0-85C5-EE1A21BC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56350"/>
            <a:ext cx="5197878" cy="501650"/>
          </a:xfrm>
        </p:spPr>
        <p:txBody>
          <a:bodyPr rtlCol="0"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8DCB15-B29C-40F0-9B09-422989A4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</p:spPr>
        <p:txBody>
          <a:bodyPr rtlCol="0"/>
          <a:lstStyle/>
          <a:p>
            <a:pPr rtl="0"/>
            <a:r>
              <a:rPr lang="ru-RU"/>
              <a:t>20ГГ</a:t>
            </a:r>
          </a:p>
        </p:txBody>
      </p:sp>
      <p:pic>
        <p:nvPicPr>
          <p:cNvPr id="13" name="Рисунок 12" descr="Изображение выглядит как текст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558A60F-7548-4C40-8744-E529AA5612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7" b="28907"/>
          <a:stretch>
            <a:fillRect/>
          </a:stretch>
        </p:blipFill>
        <p:spPr/>
      </p:pic>
      <p:graphicFrame>
        <p:nvGraphicFramePr>
          <p:cNvPr id="17" name="Таблица 4">
            <a:extLst>
              <a:ext uri="{FF2B5EF4-FFF2-40B4-BE49-F238E27FC236}">
                <a16:creationId xmlns:a16="http://schemas.microsoft.com/office/drawing/2014/main" id="{20105E3A-FCFB-40B5-B775-3FD09B0846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792596"/>
              </p:ext>
            </p:extLst>
          </p:nvPr>
        </p:nvGraphicFramePr>
        <p:xfrm>
          <a:off x="1687398" y="2366129"/>
          <a:ext cx="8880049" cy="27568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06291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6273758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</a:tblGrid>
              <a:tr h="791705"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cap="all" spc="100" noProof="0" dirty="0"/>
                        <a:t>За </a:t>
                      </a:r>
                      <a:r>
                        <a:rPr lang="ru-RU" sz="1600" b="0" cap="all" spc="100" noProof="0" dirty="0" err="1"/>
                        <a:t>речовиною</a:t>
                      </a:r>
                      <a:endParaRPr lang="ru-RU" sz="1600" b="0" cap="all" spc="100" noProof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653524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cap="all" noProof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67%</a:t>
                      </a:r>
                      <a:endParaRPr lang="ru-RU" sz="1600" b="1" cap="all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Споживачі канабісу</a:t>
                      </a:r>
                      <a:endParaRPr lang="ru-RU" sz="1600" noProof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658052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cap="all" noProof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47.7%</a:t>
                      </a:r>
                      <a:endParaRPr lang="ru-RU" sz="1600" b="1" cap="all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Споживачі стимуляторів та рекреаційних наркотиків (амфетамін, психоделіки, тощо)</a:t>
                      </a:r>
                      <a:endParaRPr lang="ru-RU" sz="1600" noProof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653524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cap="all" noProof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26,8%</a:t>
                      </a:r>
                      <a:endParaRPr lang="ru-RU" sz="1600" b="1" cap="all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noProof="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Споживачі</a:t>
                      </a:r>
                      <a:r>
                        <a:rPr lang="ru-RU" sz="16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600" noProof="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ін’єкційних</a:t>
                      </a:r>
                      <a:r>
                        <a:rPr lang="ru-RU" sz="16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600" noProof="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наркотиків</a:t>
                      </a:r>
                      <a:r>
                        <a:rPr lang="ru-RU" sz="16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lang="ru-RU" sz="1600" noProof="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опіоїди</a:t>
                      </a:r>
                      <a:r>
                        <a:rPr lang="ru-RU" sz="16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09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66B68C-7E56-4DF1-B31D-64F70923B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13477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DD443-BEEA-4508-A902-16EE285B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892"/>
            <a:ext cx="10354660" cy="8008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0" i="0" dirty="0" err="1">
                <a:effectLst/>
                <a:latin typeface="-apple-system"/>
              </a:rPr>
              <a:t>Наскільки</a:t>
            </a:r>
            <a:r>
              <a:rPr lang="ru-RU" sz="3000" b="0" i="0" dirty="0">
                <a:effectLst/>
                <a:latin typeface="-apple-system"/>
              </a:rPr>
              <a:t> люди, </a:t>
            </a:r>
            <a:r>
              <a:rPr lang="ru-RU" sz="3000" b="0" i="0" dirty="0" err="1">
                <a:effectLst/>
                <a:latin typeface="-apple-system"/>
              </a:rPr>
              <a:t>які</a:t>
            </a:r>
            <a:r>
              <a:rPr lang="ru-RU" sz="3000" b="0" i="0" dirty="0">
                <a:effectLst/>
                <a:latin typeface="-apple-system"/>
              </a:rPr>
              <a:t> </a:t>
            </a:r>
            <a:r>
              <a:rPr lang="ru-RU" sz="3000" b="0" i="0" dirty="0" err="1">
                <a:effectLst/>
                <a:latin typeface="-apple-system"/>
              </a:rPr>
              <a:t>вживають</a:t>
            </a:r>
            <a:r>
              <a:rPr lang="ru-RU" sz="3000" b="0" i="0" dirty="0">
                <a:effectLst/>
                <a:latin typeface="-apple-system"/>
              </a:rPr>
              <a:t> наркотики (</a:t>
            </a:r>
            <a:r>
              <a:rPr lang="ru-RU" sz="3000" dirty="0">
                <a:latin typeface="-apple-system"/>
              </a:rPr>
              <a:t>ЛВН)</a:t>
            </a:r>
            <a:r>
              <a:rPr lang="ru-RU" sz="3000" b="0" i="0" dirty="0">
                <a:effectLst/>
                <a:latin typeface="-apple-system"/>
              </a:rPr>
              <a:t> </a:t>
            </a:r>
            <a:r>
              <a:rPr lang="ru-RU" sz="3000" b="0" i="0" dirty="0" err="1">
                <a:effectLst/>
                <a:latin typeface="-apple-system"/>
              </a:rPr>
              <a:t>задоволені</a:t>
            </a:r>
            <a:r>
              <a:rPr lang="ru-RU" sz="3000" b="0" i="0" dirty="0">
                <a:effectLst/>
                <a:latin typeface="-apple-system"/>
              </a:rPr>
              <a:t> </a:t>
            </a:r>
            <a:r>
              <a:rPr lang="ru-RU" sz="3000" b="0" i="0" dirty="0" err="1">
                <a:effectLst/>
                <a:latin typeface="-apple-system"/>
              </a:rPr>
              <a:t>ставленням</a:t>
            </a:r>
            <a:r>
              <a:rPr lang="ru-RU" sz="3000" b="0" i="0" dirty="0">
                <a:effectLst/>
                <a:latin typeface="-apple-system"/>
              </a:rPr>
              <a:t> </a:t>
            </a:r>
            <a:r>
              <a:rPr lang="ru-RU" sz="3000" b="0" i="0" dirty="0" err="1">
                <a:effectLst/>
                <a:latin typeface="-apple-system"/>
              </a:rPr>
              <a:t>правоохоронних</a:t>
            </a:r>
            <a:r>
              <a:rPr lang="ru-RU" sz="3000" b="0" i="0" dirty="0">
                <a:effectLst/>
                <a:latin typeface="-apple-system"/>
              </a:rPr>
              <a:t> </a:t>
            </a:r>
            <a:r>
              <a:rPr lang="ru-RU" sz="3000" b="0" i="0" dirty="0" err="1">
                <a:effectLst/>
                <a:latin typeface="-apple-system"/>
              </a:rPr>
              <a:t>органів</a:t>
            </a:r>
            <a:r>
              <a:rPr lang="ru-RU" sz="3000" b="0" i="0" dirty="0">
                <a:effectLst/>
                <a:latin typeface="-apple-system"/>
              </a:rPr>
              <a:t> до них?</a:t>
            </a:r>
            <a:endParaRPr lang="uk-UA" sz="3000" b="0" i="0" dirty="0">
              <a:effectLst/>
              <a:latin typeface="-apple-system"/>
            </a:endParaRPr>
          </a:p>
        </p:txBody>
      </p:sp>
      <p:pic>
        <p:nvPicPr>
          <p:cNvPr id="1026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EE5DFE0F-2CE4-4F00-82FE-C5DCCB39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6" y="4666878"/>
            <a:ext cx="845901" cy="84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27B5FDF7-C93C-4BAA-953D-A8AD1DF7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99" y="4768432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C45CC6C4-E5ED-48BE-9F9C-468BF479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39" y="4773320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1CFE3F90-55AE-4A4A-8336-01424988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43" y="4773320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C8959D8D-B31D-4347-ABA1-E8F0897F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35" y="4773320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D8D9BCC5-0B74-4B62-8688-17DE97A5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85" y="4773320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35AC84EF-4F27-4D75-A378-8BF33FE0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09" y="453894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B629156D-71FC-4B7C-BFF3-F2B4E8EAC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01" y="454039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303FEF75-EECE-447E-B4DB-DEF33A0CE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01" y="521699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ED5050FB-729D-4EB3-AFC7-07C7154C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09" y="521699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AC6B3178-9BA5-4918-ABF3-E850725A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53" y="453894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4D4AD564-5122-4518-AD8F-B3116DFB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45" y="453894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8D74970A-031F-4906-8C77-F0C28D8C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595" y="453894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362C62F2-5C25-413E-B18B-A4F08EB6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510" y="5191131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золотая звездочка ПНГ на Прозрачном Фоне - Скачать PNG золотая звездочка">
            <a:extLst>
              <a:ext uri="{FF2B5EF4-FFF2-40B4-BE49-F238E27FC236}">
                <a16:creationId xmlns:a16="http://schemas.microsoft.com/office/drawing/2014/main" id="{1D89E4A5-4460-4E4A-926D-A9FACFB43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60" y="5173754"/>
            <a:ext cx="678050" cy="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7B54B7C-D77B-486A-BE8A-9FB075752FFF}"/>
              </a:ext>
            </a:extLst>
          </p:cNvPr>
          <p:cNvSpPr txBox="1"/>
          <p:nvPr/>
        </p:nvSpPr>
        <p:spPr>
          <a:xfrm>
            <a:off x="845503" y="3998231"/>
            <a:ext cx="120954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-apple-system"/>
              </a:rPr>
              <a:t>70,1% </a:t>
            </a:r>
            <a:endParaRPr lang="ru-UA" sz="25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4BEBB-25BE-4965-99FD-AD0D493F11CF}"/>
              </a:ext>
            </a:extLst>
          </p:cNvPr>
          <p:cNvSpPr txBox="1"/>
          <p:nvPr/>
        </p:nvSpPr>
        <p:spPr>
          <a:xfrm>
            <a:off x="2666241" y="3998231"/>
            <a:ext cx="10965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500" b="1" dirty="0">
                <a:latin typeface="-apple-system"/>
              </a:rPr>
              <a:t>14,6% </a:t>
            </a:r>
            <a:endParaRPr lang="ru-UA" sz="25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589240-4ECD-4105-9FB4-7235E0D25B70}"/>
              </a:ext>
            </a:extLst>
          </p:cNvPr>
          <p:cNvSpPr txBox="1"/>
          <p:nvPr/>
        </p:nvSpPr>
        <p:spPr>
          <a:xfrm>
            <a:off x="4854333" y="3938441"/>
            <a:ext cx="11305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-apple-system"/>
              </a:rPr>
              <a:t>11,7% </a:t>
            </a:r>
            <a:endParaRPr lang="ru-UA" sz="25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2DCAA7-85C5-42A1-A593-0F8F0C8CB017}"/>
              </a:ext>
            </a:extLst>
          </p:cNvPr>
          <p:cNvSpPr txBox="1"/>
          <p:nvPr/>
        </p:nvSpPr>
        <p:spPr>
          <a:xfrm>
            <a:off x="7191919" y="3947225"/>
            <a:ext cx="9124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-apple-system"/>
              </a:rPr>
              <a:t>2,2% </a:t>
            </a:r>
            <a:endParaRPr lang="ru-UA" sz="25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2D4615-AAED-43B9-BE96-2816BC4BB55D}"/>
              </a:ext>
            </a:extLst>
          </p:cNvPr>
          <p:cNvSpPr txBox="1"/>
          <p:nvPr/>
        </p:nvSpPr>
        <p:spPr>
          <a:xfrm>
            <a:off x="9460203" y="3938441"/>
            <a:ext cx="9124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500" b="1" dirty="0">
                <a:latin typeface="-apple-system"/>
              </a:rPr>
              <a:t>1,5% </a:t>
            </a:r>
            <a:endParaRPr lang="ru-UA" sz="2500" b="1" dirty="0"/>
          </a:p>
        </p:txBody>
      </p:sp>
    </p:spTree>
    <p:extLst>
      <p:ext uri="{BB962C8B-B14F-4D97-AF65-F5344CB8AC3E}">
        <p14:creationId xmlns:p14="http://schemas.microsoft.com/office/powerpoint/2010/main" val="3493380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39B86-C5BB-405C-986A-35EB1459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625683"/>
            <a:ext cx="4023360" cy="37252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Боротьба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з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хибними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уявленнями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стигмою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та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стереотипами</a:t>
            </a:r>
            <a:br>
              <a:rPr lang="uk-UA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uk-UA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000" b="1" dirty="0"/>
              <a:t>В </a:t>
            </a:r>
            <a:r>
              <a:rPr lang="ru-RU" sz="2000" b="1" dirty="0" err="1"/>
              <a:t>Україні</a:t>
            </a:r>
            <a:r>
              <a:rPr lang="ru-RU" sz="2000" b="1" dirty="0"/>
              <a:t> </a:t>
            </a:r>
            <a:r>
              <a:rPr lang="ru-RU" sz="2000" b="1" dirty="0" err="1"/>
              <a:t>дослідження</a:t>
            </a:r>
            <a:r>
              <a:rPr lang="ru-RU" sz="2000" b="1" dirty="0"/>
              <a:t> </a:t>
            </a:r>
            <a:r>
              <a:rPr lang="ru-RU" sz="2000" b="1" dirty="0" err="1"/>
              <a:t>поширеності</a:t>
            </a:r>
            <a:r>
              <a:rPr lang="ru-RU" sz="2000" b="1" dirty="0"/>
              <a:t> </a:t>
            </a:r>
            <a:r>
              <a:rPr lang="ru-RU" sz="2000" b="1" dirty="0" err="1"/>
              <a:t>вживання</a:t>
            </a:r>
            <a:r>
              <a:rPr lang="ru-RU" sz="2000" b="1" dirty="0"/>
              <a:t> </a:t>
            </a:r>
            <a:r>
              <a:rPr lang="ru-RU" sz="2000" b="1" dirty="0" err="1"/>
              <a:t>наркотичних</a:t>
            </a:r>
            <a:r>
              <a:rPr lang="ru-RU" sz="2000" b="1" dirty="0"/>
              <a:t> </a:t>
            </a:r>
            <a:r>
              <a:rPr lang="ru-RU" sz="2000" b="1" dirty="0" err="1"/>
              <a:t>речовин</a:t>
            </a:r>
            <a:r>
              <a:rPr lang="ru-RU" sz="2000" b="1" dirty="0"/>
              <a:t> 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 у </a:t>
            </a:r>
            <a:r>
              <a:rPr lang="ru-RU" sz="2000" b="1" dirty="0" err="1"/>
              <a:t>віковій</a:t>
            </a:r>
            <a:r>
              <a:rPr lang="ru-RU" sz="2000" b="1" dirty="0"/>
              <a:t> </a:t>
            </a:r>
            <a:r>
              <a:rPr lang="ru-RU" sz="2000" b="1" dirty="0" err="1"/>
              <a:t>категорії</a:t>
            </a:r>
            <a:r>
              <a:rPr lang="ru-RU" sz="2000" b="1" dirty="0"/>
              <a:t> 15-64 </a:t>
            </a:r>
            <a:r>
              <a:rPr lang="ru-RU" sz="2000" b="1" dirty="0" err="1"/>
              <a:t>років</a:t>
            </a:r>
            <a:r>
              <a:rPr lang="ru-RU" sz="2000" b="1" dirty="0"/>
              <a:t> не </a:t>
            </a:r>
            <a:r>
              <a:rPr lang="ru-RU" sz="2000" b="1" dirty="0" err="1"/>
              <a:t>проводяться</a:t>
            </a:r>
            <a:r>
              <a:rPr lang="ru-RU" sz="2000" b="1" dirty="0"/>
              <a:t>.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 err="1"/>
              <a:t>Саме</a:t>
            </a:r>
            <a:r>
              <a:rPr lang="ru-RU" sz="2000" dirty="0"/>
              <a:t> тому, на </a:t>
            </a:r>
            <a:r>
              <a:rPr lang="ru-RU" sz="2000" dirty="0" err="1"/>
              <a:t>сьогодні</a:t>
            </a:r>
            <a:r>
              <a:rPr lang="ru-RU" sz="2000" dirty="0"/>
              <a:t>, </a:t>
            </a:r>
            <a:r>
              <a:rPr lang="ru-RU" sz="2000" dirty="0" err="1"/>
              <a:t>Україна</a:t>
            </a:r>
            <a:r>
              <a:rPr lang="ru-RU" sz="2000" dirty="0"/>
              <a:t> не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повного</a:t>
            </a:r>
            <a:r>
              <a:rPr lang="ru-RU" sz="2000" dirty="0"/>
              <a:t> </a:t>
            </a:r>
            <a:r>
              <a:rPr lang="ru-RU" sz="2000" dirty="0" err="1"/>
              <a:t>обсягу</a:t>
            </a:r>
            <a:r>
              <a:rPr lang="ru-RU" sz="2000" dirty="0"/>
              <a:t> </a:t>
            </a:r>
            <a:r>
              <a:rPr lang="ru-RU" sz="2000" dirty="0" err="1"/>
              <a:t>зведеної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 з </a:t>
            </a:r>
            <a:r>
              <a:rPr lang="ru-RU" sz="2000" dirty="0" err="1"/>
              <a:t>цього</a:t>
            </a:r>
            <a:r>
              <a:rPr lang="ru-RU" sz="2000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.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5717CB-67E9-4D0F-ADF8-A504C743C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49" y="625684"/>
            <a:ext cx="4487050" cy="5455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20E9F-CBE2-4067-AF5C-B24CC065E825}"/>
              </a:ext>
            </a:extLst>
          </p:cNvPr>
          <p:cNvSpPr txBox="1"/>
          <p:nvPr/>
        </p:nvSpPr>
        <p:spPr>
          <a:xfrm>
            <a:off x="200321" y="5752641"/>
            <a:ext cx="6766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400" dirty="0">
                <a:hlinkClick r:id="rId3"/>
              </a:rPr>
              <a:t>https://phc.org.ua/sites/default/files/users/user90/A4_zvit_alko_all.pdf</a:t>
            </a:r>
            <a:r>
              <a:rPr lang="uk-UA" sz="1400" dirty="0"/>
              <a:t> </a:t>
            </a:r>
          </a:p>
          <a:p>
            <a:endParaRPr lang="uk-UA" sz="1400" dirty="0"/>
          </a:p>
          <a:p>
            <a:r>
              <a:rPr lang="en-US" sz="1400" dirty="0">
                <a:hlinkClick r:id="rId4"/>
              </a:rPr>
              <a:t>https://www.emcdda.europa.eu/system/files/attachments/13559/Zvit-shhodo-narkotykiv-ta-alkogolyu-za-2020-rik.pdf</a:t>
            </a:r>
            <a:r>
              <a:rPr lang="uk-UA" sz="1400" dirty="0"/>
              <a:t> 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79528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79E9C1B-D708-4C18-A6A8-3572AC829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4"/>
          <a:stretch/>
        </p:blipFill>
        <p:spPr>
          <a:xfrm>
            <a:off x="1791093" y="1796441"/>
            <a:ext cx="7794724" cy="48400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6F97D67-25F4-49F2-988E-3208D4E8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916" y="395926"/>
            <a:ext cx="8380167" cy="5990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uk-UA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Антинаркотичний проросійський </a:t>
            </a:r>
            <a:r>
              <a:rPr lang="uk-UA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наратив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8859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9830A-CBE4-4F60-BEF2-02FCD356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0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кожне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хибне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слово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– у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відповідь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має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бути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10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слів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правди</a:t>
            </a:r>
            <a:r>
              <a:rPr lang="en-US" sz="3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A110F7-350D-41FE-99C6-5FECB4331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14327" r="14628" b="7659"/>
          <a:stretch/>
        </p:blipFill>
        <p:spPr>
          <a:xfrm>
            <a:off x="1646485" y="1244340"/>
            <a:ext cx="8899030" cy="54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0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C11CB-B4F5-4608-BBEC-A371D85F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/>
              <a:t>Моментальна реакція та спростування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52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снимок экрана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66C70425-5337-43DD-8B79-E18F97C06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r="30266" b="6383"/>
          <a:stretch/>
        </p:blipFill>
        <p:spPr>
          <a:xfrm>
            <a:off x="639148" y="2757724"/>
            <a:ext cx="4974336" cy="3261186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25BBC-9A27-4E63-B654-F807016D7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r="30904" b="5325"/>
          <a:stretch/>
        </p:blipFill>
        <p:spPr>
          <a:xfrm>
            <a:off x="6639335" y="2744731"/>
            <a:ext cx="485269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CDC702-5063-4D60-83FB-548CF797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43"/>
            <a:ext cx="10515600" cy="1041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Розслідування «</a:t>
            </a:r>
            <a:r>
              <a:rPr lang="uk-UA" dirty="0" err="1"/>
              <a:t>Слідство.інфо</a:t>
            </a:r>
            <a:r>
              <a:rPr lang="uk-UA" dirty="0"/>
              <a:t>»</a:t>
            </a:r>
          </a:p>
          <a:p>
            <a:pPr marL="0" indent="0" algn="ctr">
              <a:buNone/>
            </a:pPr>
            <a:r>
              <a:rPr lang="uk-UA" dirty="0"/>
              <a:t>14 000 переглядів + перегляди статті</a:t>
            </a:r>
          </a:p>
        </p:txBody>
      </p:sp>
      <p:pic>
        <p:nvPicPr>
          <p:cNvPr id="4" name="Рисунок 3" descr="Изображение выглядит как текст, монитор, внутренни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27715F1-A7CE-4F5B-B1B5-99E10FAB9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r="28830" b="7660"/>
          <a:stretch/>
        </p:blipFill>
        <p:spPr>
          <a:xfrm>
            <a:off x="165370" y="2188722"/>
            <a:ext cx="6477252" cy="4124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4E5074-4F3B-43F1-94C6-736E619BD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12685" r="39681" b="5248"/>
          <a:stretch/>
        </p:blipFill>
        <p:spPr>
          <a:xfrm>
            <a:off x="6887481" y="1896893"/>
            <a:ext cx="5304519" cy="45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9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CDC702-5063-4D60-83FB-548CF797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43"/>
            <a:ext cx="10515600" cy="10415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dirty="0"/>
              <a:t>Фільм розслідування суспільного «</a:t>
            </a:r>
            <a:r>
              <a:rPr lang="uk-UA" dirty="0" err="1"/>
              <a:t>Бити.Молитись.Тримати</a:t>
            </a:r>
            <a:r>
              <a:rPr lang="uk-UA" dirty="0"/>
              <a:t>»</a:t>
            </a:r>
          </a:p>
          <a:p>
            <a:pPr marL="0" indent="0" algn="ctr">
              <a:buNone/>
            </a:pPr>
            <a:r>
              <a:rPr lang="uk-UA" dirty="0"/>
              <a:t>400 000 переглядів на телеканалі в день прем’єри</a:t>
            </a:r>
            <a:br>
              <a:rPr lang="uk-UA" dirty="0"/>
            </a:br>
            <a:r>
              <a:rPr lang="uk-UA" dirty="0"/>
              <a:t>22 000 на </a:t>
            </a:r>
            <a:r>
              <a:rPr lang="uk-UA" dirty="0" err="1"/>
              <a:t>ютубі</a:t>
            </a:r>
            <a:endParaRPr lang="uk-UA" dirty="0"/>
          </a:p>
        </p:txBody>
      </p:sp>
      <p:pic>
        <p:nvPicPr>
          <p:cNvPr id="5" name="Рисунок 4" descr="Изображение выглядит как текст, снимок экрана, монитор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69664900-197F-431B-AE06-AC1FBF6D1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11631" r="28430" b="13333"/>
          <a:stretch/>
        </p:blipFill>
        <p:spPr>
          <a:xfrm>
            <a:off x="1741251" y="1556426"/>
            <a:ext cx="8385243" cy="51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CDC702-5063-4D60-83FB-548CF797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0767"/>
            <a:ext cx="10515600" cy="716437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Телебачення Торонто про наше розслідування -332 000 переглядів</a:t>
            </a:r>
            <a:endParaRPr lang="ru-UA" dirty="0"/>
          </a:p>
        </p:txBody>
      </p:sp>
      <p:pic>
        <p:nvPicPr>
          <p:cNvPr id="4" name="Рисунок 3" descr="Изображение выглядит как текст, монитор, внутренний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F5AA2392-0E1E-490C-AB3B-55BBF2D27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7457" r="28749" b="7011"/>
          <a:stretch/>
        </p:blipFill>
        <p:spPr>
          <a:xfrm>
            <a:off x="1857983" y="1411213"/>
            <a:ext cx="8132323" cy="51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95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CDC702-5063-4D60-83FB-548CF797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0767"/>
            <a:ext cx="10515600" cy="716437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Реакція блогера </a:t>
            </a:r>
            <a:r>
              <a:rPr lang="en-US" dirty="0" err="1"/>
              <a:t>MocRec</a:t>
            </a:r>
            <a:r>
              <a:rPr lang="en-US" dirty="0"/>
              <a:t> - </a:t>
            </a:r>
            <a:r>
              <a:rPr lang="uk-UA" dirty="0"/>
              <a:t>30 000 переглядів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83BF92-FA17-4C21-8339-63B58AEC8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7" r="28750" b="5958"/>
          <a:stretch/>
        </p:blipFill>
        <p:spPr>
          <a:xfrm>
            <a:off x="1752600" y="1313936"/>
            <a:ext cx="8686800" cy="52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9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D5E06-753F-4492-8B67-C9626A9C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8153"/>
          </a:xfrm>
        </p:spPr>
        <p:txBody>
          <a:bodyPr/>
          <a:lstStyle/>
          <a:p>
            <a:pPr algn="ctr"/>
            <a:r>
              <a:rPr lang="uk-UA" dirty="0"/>
              <a:t>Близько 1 000 000 переглядів</a:t>
            </a:r>
            <a:br>
              <a:rPr lang="uk-UA" dirty="0"/>
            </a:br>
            <a:r>
              <a:rPr lang="uk-UA" dirty="0"/>
              <a:t>та зареєстрований у відповідь законопроект 5715-1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3580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FEACBF1-DD54-4D7A-9ED9-69161BC3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31EBF600-1098-4A50-AF3D-91E026D3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93691" cy="1376313"/>
          </a:xfrm>
        </p:spPr>
        <p:txBody>
          <a:bodyPr rtlCol="0"/>
          <a:lstStyle/>
          <a:p>
            <a:pPr rtl="0"/>
            <a:r>
              <a:rPr lang="ru-RU" b="1" dirty="0" err="1"/>
              <a:t>Досвід</a:t>
            </a:r>
            <a:r>
              <a:rPr lang="ru-RU" b="1" dirty="0"/>
              <a:t> </a:t>
            </a:r>
            <a:r>
              <a:rPr lang="ru-RU" b="1" dirty="0" err="1"/>
              <a:t>взаємодії</a:t>
            </a:r>
            <a:r>
              <a:rPr lang="ru-RU" b="1" dirty="0"/>
              <a:t> з </a:t>
            </a:r>
            <a:r>
              <a:rPr lang="ru-RU" b="1" dirty="0" err="1"/>
              <a:t>правоохоронними</a:t>
            </a:r>
            <a:r>
              <a:rPr lang="ru-RU" b="1" dirty="0"/>
              <a:t> органами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FA71AD6-2CA1-4664-ABEF-DBF332EE4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926" y="1661802"/>
            <a:ext cx="10520313" cy="4694547"/>
          </a:xfrm>
        </p:spPr>
        <p:txBody>
          <a:bodyPr numCol="2" rtlCol="0">
            <a:normAutofit/>
          </a:bodyPr>
          <a:lstStyle/>
          <a:p>
            <a:pPr rtl="0"/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роки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поліція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проводила вам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поверхневий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огляд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обшук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підозру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зберіганні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наркотиків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17,6%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не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проводився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rtl="0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53,4%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- 1-3 рази</a:t>
            </a:r>
          </a:p>
          <a:p>
            <a:pPr rtl="0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16,2%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- 4-7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12,9%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- 8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82,3%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наркоспоживачів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прийняли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участь в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опитуванні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затримані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працівником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поліції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хоча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 1 раз через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підозру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зберіганні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(без мети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збуту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вживанні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наркотиків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роки</a:t>
            </a:r>
          </a:p>
        </p:txBody>
      </p:sp>
      <p:sp>
        <p:nvSpPr>
          <p:cNvPr id="21" name="Графический объект 19">
            <a:extLst>
              <a:ext uri="{FF2B5EF4-FFF2-40B4-BE49-F238E27FC236}">
                <a16:creationId xmlns:a16="http://schemas.microsoft.com/office/drawing/2014/main" id="{ADED2ED2-D5D8-4799-AA3B-2CD98F011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7059" y="1"/>
            <a:ext cx="10604938" cy="6857999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2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18573-4034-4C0B-9940-DC97C948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Декриміналізація це…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F039B-30AD-4CBC-9B6D-26B9347AE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/>
              <a:t>Інформаційна кампанія на місцях</a:t>
            </a:r>
          </a:p>
          <a:p>
            <a:pPr lvl="1"/>
            <a:r>
              <a:rPr lang="uk-UA" dirty="0"/>
              <a:t>Робота з </a:t>
            </a:r>
            <a:r>
              <a:rPr lang="uk-UA" dirty="0" err="1"/>
              <a:t>дестигматизації</a:t>
            </a:r>
            <a:r>
              <a:rPr lang="uk-UA" dirty="0"/>
              <a:t> та усуненням шкідливих </a:t>
            </a:r>
            <a:r>
              <a:rPr lang="uk-UA" dirty="0" err="1"/>
              <a:t>наративів</a:t>
            </a:r>
            <a:endParaRPr lang="uk-UA" dirty="0"/>
          </a:p>
          <a:p>
            <a:pPr lvl="1"/>
            <a:r>
              <a:rPr lang="uk-UA" dirty="0"/>
              <a:t>Робота з інформування журналістів та органів місцевої влади</a:t>
            </a:r>
          </a:p>
          <a:p>
            <a:pPr lvl="1"/>
            <a:r>
              <a:rPr lang="uk-UA" dirty="0"/>
              <a:t>Збір та перевірка аналітики - запити на доступ до публічної інформації</a:t>
            </a:r>
          </a:p>
          <a:p>
            <a:pPr lvl="1"/>
            <a:r>
              <a:rPr lang="uk-UA" dirty="0"/>
              <a:t>Участь у прийнятті рішень та обговореннях місцевої влади</a:t>
            </a:r>
          </a:p>
          <a:p>
            <a:r>
              <a:rPr lang="uk-UA" dirty="0"/>
              <a:t>Правовий захист та юридична допомога постраждалим від криміналізації</a:t>
            </a:r>
          </a:p>
          <a:p>
            <a:pPr lvl="1"/>
            <a:r>
              <a:rPr lang="uk-UA" dirty="0"/>
              <a:t>Консультаційні висновки юристів</a:t>
            </a:r>
          </a:p>
          <a:p>
            <a:pPr lvl="1"/>
            <a:r>
              <a:rPr lang="uk-UA" dirty="0"/>
              <a:t>Співпраця з сервісами БПД, </a:t>
            </a:r>
            <a:r>
              <a:rPr lang="en-US" dirty="0"/>
              <a:t>REACT</a:t>
            </a:r>
            <a:r>
              <a:rPr lang="uk-UA" dirty="0"/>
              <a:t> і </a:t>
            </a:r>
            <a:r>
              <a:rPr lang="uk-UA" dirty="0" err="1"/>
              <a:t>тд</a:t>
            </a:r>
            <a:endParaRPr lang="uk-UA" dirty="0"/>
          </a:p>
          <a:p>
            <a:pPr lvl="1"/>
            <a:r>
              <a:rPr lang="uk-UA" dirty="0"/>
              <a:t>Судові процеси на користь спільноти</a:t>
            </a:r>
          </a:p>
          <a:p>
            <a:r>
              <a:rPr lang="uk-UA" dirty="0"/>
              <a:t>Розвиток та скерування до програм лікування та зменшення шкоди</a:t>
            </a:r>
          </a:p>
          <a:p>
            <a:endParaRPr lang="uk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70132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12C0E-DB3A-4BBE-9623-CE64FEAF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Практичне заняття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508B5-63D0-46A2-BC0F-332CFAF7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496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/>
              <a:t>Моя особиста інформаційна кампанія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Розширення доступу до правової допомоги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2D60346-0173-432A-9193-7D3486D38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23658"/>
              </p:ext>
            </p:extLst>
          </p:nvPr>
        </p:nvGraphicFramePr>
        <p:xfrm>
          <a:off x="1856556" y="3613695"/>
          <a:ext cx="8478888" cy="2193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9444">
                  <a:extLst>
                    <a:ext uri="{9D8B030D-6E8A-4147-A177-3AD203B41FA5}">
                      <a16:colId xmlns:a16="http://schemas.microsoft.com/office/drawing/2014/main" val="2376208729"/>
                    </a:ext>
                  </a:extLst>
                </a:gridCol>
                <a:gridCol w="4239444">
                  <a:extLst>
                    <a:ext uri="{9D8B030D-6E8A-4147-A177-3AD203B41FA5}">
                      <a16:colId xmlns:a16="http://schemas.microsoft.com/office/drawing/2014/main" val="298757238"/>
                    </a:ext>
                  </a:extLst>
                </a:gridCol>
              </a:tblGrid>
              <a:tr h="1096608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/>
                        <a:t>Сильні сторони</a:t>
                      </a:r>
                      <a:endParaRPr lang="ru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/>
                        <a:t>Слабкі сторони</a:t>
                      </a:r>
                      <a:endParaRPr lang="ru-U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205654"/>
                  </a:ext>
                </a:extLst>
              </a:tr>
              <a:tr h="1096608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/>
                        <a:t>Можливості</a:t>
                      </a:r>
                      <a:endParaRPr lang="ru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/>
                        <a:t>Загрози</a:t>
                      </a:r>
                      <a:endParaRPr lang="ru-U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865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49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36DAB63-0A80-48AC-AD6A-20111043DA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21" name="Графический объект 19">
            <a:extLst>
              <a:ext uri="{FF2B5EF4-FFF2-40B4-BE49-F238E27FC236}">
                <a16:creationId xmlns:a16="http://schemas.microsoft.com/office/drawing/2014/main" id="{ADED2ED2-D5D8-4799-AA3B-2CD98F011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7062" y="0"/>
            <a:ext cx="10604938" cy="6857999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31EBF600-1098-4A50-AF3D-91E026D3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793691" cy="801278"/>
          </a:xfrm>
        </p:spPr>
        <p:txBody>
          <a:bodyPr rtlCol="0"/>
          <a:lstStyle/>
          <a:p>
            <a:pPr rtl="0"/>
            <a:r>
              <a:rPr lang="ru-RU" b="1" dirty="0" err="1"/>
              <a:t>Види</a:t>
            </a:r>
            <a:r>
              <a:rPr lang="ru-RU" b="1" dirty="0"/>
              <a:t> та </a:t>
            </a:r>
            <a:r>
              <a:rPr lang="ru-RU" b="1" dirty="0" err="1"/>
              <a:t>обсяг</a:t>
            </a:r>
            <a:r>
              <a:rPr lang="ru-RU" b="1" dirty="0"/>
              <a:t> </a:t>
            </a:r>
            <a:r>
              <a:rPr lang="ru-RU" b="1" dirty="0" err="1"/>
              <a:t>поліцейських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endParaRPr lang="ru-RU" b="1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FA71AD6-2CA1-4664-ABEF-DBF332EE4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" y="1031133"/>
            <a:ext cx="12192000" cy="5535038"/>
          </a:xfrm>
        </p:spPr>
        <p:txBody>
          <a:bodyPr numCol="2" rtlCol="0">
            <a:noAutofit/>
          </a:bodyPr>
          <a:lstStyle/>
          <a:p>
            <a:pPr rtl="0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18,7%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опитаних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поліцейського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піклування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81,3%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такого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вас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законом (штраф,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судимість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поліцією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затримання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обшук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через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вживання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та/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наркотичних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65,8%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«так» –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законом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34,2%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rtl="0"/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роки вас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затримувала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поліція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підозру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зберіганні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вживанні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наркотиків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27,7%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затримані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 раз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14,9%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- 2 рази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9,5%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 рази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15,5%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- 4-7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7,4%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- 10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середньому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часу (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вказується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годинах)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поліція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витрачала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затримання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огляд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обшук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53,3%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29,6%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- 2-3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- 4-6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8,1%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 годин і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середньому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працівників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поліції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залучено до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затримання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огляду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обшуку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67,3%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- 1-3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працівників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18,1%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- 4-6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працівника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14,6%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 і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31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2DFFAF5-9ACA-4C0C-B06A-3B6C83A0F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0A365D2C-2AF4-4356-BA8C-0913B319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477844"/>
            <a:ext cx="3313164" cy="12645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Корупція</a:t>
            </a:r>
            <a:r>
              <a:rPr lang="uk-UA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серед поліції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20">
            <a:extLst>
              <a:ext uri="{FF2B5EF4-FFF2-40B4-BE49-F238E27FC236}">
                <a16:creationId xmlns:a16="http://schemas.microsoft.com/office/drawing/2014/main" id="{4DB887E2-88ED-403F-BA2A-36081EE10F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5379" y="184825"/>
            <a:ext cx="6634541" cy="6442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i="1" dirty="0" err="1">
                <a:solidFill>
                  <a:srgbClr val="FFFFFF"/>
                </a:solidFill>
              </a:rPr>
              <a:t>Чи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доводилось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вам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давати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хабарі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представнику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поліції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для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того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аби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уникнути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кримінальної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відповідальності</a:t>
            </a:r>
            <a:r>
              <a:rPr lang="en-US" sz="1700" i="1" dirty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69.6% - </a:t>
            </a:r>
            <a:r>
              <a:rPr lang="en-US" sz="1700" dirty="0" err="1">
                <a:solidFill>
                  <a:srgbClr val="FFFFFF"/>
                </a:solidFill>
              </a:rPr>
              <a:t>відповіли</a:t>
            </a:r>
            <a:r>
              <a:rPr lang="en-US" sz="1700" dirty="0">
                <a:solidFill>
                  <a:srgbClr val="FFFFFF"/>
                </a:solidFill>
              </a:rPr>
              <a:t> «</a:t>
            </a:r>
            <a:r>
              <a:rPr lang="en-US" sz="1700" dirty="0" err="1">
                <a:solidFill>
                  <a:srgbClr val="FFFFFF"/>
                </a:solidFill>
              </a:rPr>
              <a:t>так</a:t>
            </a:r>
            <a:r>
              <a:rPr lang="en-US" sz="1700" dirty="0">
                <a:solidFill>
                  <a:srgbClr val="FFFFFF"/>
                </a:solidFill>
              </a:rPr>
              <a:t>», </a:t>
            </a:r>
            <a:r>
              <a:rPr lang="en-US" sz="1700" dirty="0" err="1">
                <a:solidFill>
                  <a:srgbClr val="FFFFFF"/>
                </a:solidFill>
              </a:rPr>
              <a:t>тобто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доводилось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30,4% - </a:t>
            </a:r>
            <a:r>
              <a:rPr lang="en-US" sz="1700" dirty="0" err="1">
                <a:solidFill>
                  <a:srgbClr val="FFFFFF"/>
                </a:solidFill>
              </a:rPr>
              <a:t>ні</a:t>
            </a: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i="1" dirty="0" err="1">
                <a:solidFill>
                  <a:srgbClr val="FFFFFF"/>
                </a:solidFill>
              </a:rPr>
              <a:t>Скільки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разів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вам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доводилось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давати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хабарі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поліцейському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чи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слідчому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за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останні</a:t>
            </a:r>
            <a:r>
              <a:rPr lang="en-US" sz="1700" i="1" dirty="0">
                <a:solidFill>
                  <a:srgbClr val="FFFFFF"/>
                </a:solidFill>
              </a:rPr>
              <a:t> 3 </a:t>
            </a:r>
            <a:r>
              <a:rPr lang="en-US" sz="1700" i="1" dirty="0" err="1">
                <a:solidFill>
                  <a:srgbClr val="FFFFFF"/>
                </a:solidFill>
              </a:rPr>
              <a:t>роки</a:t>
            </a:r>
            <a:r>
              <a:rPr lang="en-US" sz="1700" i="1" dirty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26,2% - 0, </a:t>
            </a:r>
            <a:r>
              <a:rPr lang="en-US" sz="1700" dirty="0" err="1">
                <a:solidFill>
                  <a:srgbClr val="FFFFFF"/>
                </a:solidFill>
              </a:rPr>
              <a:t>не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доводилось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за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останні</a:t>
            </a:r>
            <a:r>
              <a:rPr lang="en-US" sz="1700" dirty="0">
                <a:solidFill>
                  <a:srgbClr val="FFFFFF"/>
                </a:solidFill>
              </a:rPr>
              <a:t> 3 </a:t>
            </a:r>
            <a:r>
              <a:rPr lang="en-US" sz="1700" dirty="0" err="1">
                <a:solidFill>
                  <a:srgbClr val="FFFFFF"/>
                </a:solidFill>
              </a:rPr>
              <a:t>роки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40,8% - 1 </a:t>
            </a:r>
            <a:r>
              <a:rPr lang="en-US" sz="1700" dirty="0" err="1">
                <a:solidFill>
                  <a:srgbClr val="FFFFFF"/>
                </a:solidFill>
              </a:rPr>
              <a:t>раз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17,5% - 2-3 </a:t>
            </a:r>
            <a:r>
              <a:rPr lang="en-US" sz="1700" dirty="0" err="1">
                <a:solidFill>
                  <a:srgbClr val="FFFFFF"/>
                </a:solidFill>
              </a:rPr>
              <a:t>рази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9,7% - 4-6 </a:t>
            </a:r>
            <a:r>
              <a:rPr lang="en-US" sz="1700" dirty="0" err="1">
                <a:solidFill>
                  <a:srgbClr val="FFFFFF"/>
                </a:solidFill>
              </a:rPr>
              <a:t>разів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5,8% - 7 і </a:t>
            </a:r>
            <a:r>
              <a:rPr lang="en-US" sz="1700" dirty="0" err="1">
                <a:solidFill>
                  <a:srgbClr val="FFFFFF"/>
                </a:solidFill>
              </a:rPr>
              <a:t>більше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разів</a:t>
            </a: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i="1" dirty="0" err="1">
                <a:solidFill>
                  <a:srgbClr val="FFFFFF"/>
                </a:solidFill>
              </a:rPr>
              <a:t>Скільки</a:t>
            </a:r>
            <a:r>
              <a:rPr lang="en-US" sz="1700" i="1" dirty="0">
                <a:solidFill>
                  <a:srgbClr val="FFFFFF"/>
                </a:solidFill>
              </a:rPr>
              <a:t> в </a:t>
            </a:r>
            <a:r>
              <a:rPr lang="en-US" sz="1700" i="1" dirty="0" err="1">
                <a:solidFill>
                  <a:srgbClr val="FFFFFF"/>
                </a:solidFill>
              </a:rPr>
              <a:t>середньому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складала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сума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хабару</a:t>
            </a:r>
            <a:r>
              <a:rPr lang="en-US" sz="1700" i="1" dirty="0">
                <a:solidFill>
                  <a:srgbClr val="FFFFFF"/>
                </a:solidFill>
              </a:rPr>
              <a:t>, </a:t>
            </a:r>
            <a:r>
              <a:rPr lang="en-US" sz="1700" i="1" dirty="0" err="1">
                <a:solidFill>
                  <a:srgbClr val="FFFFFF"/>
                </a:solidFill>
              </a:rPr>
              <a:t>який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вам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доводилось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давати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працівникам</a:t>
            </a:r>
            <a:r>
              <a:rPr lang="en-US" sz="1700" i="1" dirty="0">
                <a:solidFill>
                  <a:srgbClr val="FFFFFF"/>
                </a:solidFill>
              </a:rPr>
              <a:t> </a:t>
            </a:r>
            <a:r>
              <a:rPr lang="en-US" sz="1700" i="1" dirty="0" err="1">
                <a:solidFill>
                  <a:srgbClr val="FFFFFF"/>
                </a:solidFill>
              </a:rPr>
              <a:t>поліції</a:t>
            </a:r>
            <a:r>
              <a:rPr lang="en-US" sz="1700" i="1" dirty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1700" dirty="0" err="1">
                <a:solidFill>
                  <a:srgbClr val="FFFFFF"/>
                </a:solidFill>
              </a:rPr>
              <a:t>Серед</a:t>
            </a:r>
            <a:r>
              <a:rPr lang="en-US" sz="1700" dirty="0">
                <a:solidFill>
                  <a:srgbClr val="FFFFFF"/>
                </a:solidFill>
              </a:rPr>
              <a:t> 15,7% </a:t>
            </a:r>
            <a:r>
              <a:rPr lang="en-US" sz="1700" dirty="0" err="1">
                <a:solidFill>
                  <a:srgbClr val="FFFFFF"/>
                </a:solidFill>
              </a:rPr>
              <a:t>опитаних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сума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складала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до</a:t>
            </a:r>
            <a:r>
              <a:rPr lang="en-US" sz="1700" dirty="0">
                <a:solidFill>
                  <a:srgbClr val="FFFFFF"/>
                </a:solidFill>
              </a:rPr>
              <a:t> 500 </a:t>
            </a:r>
            <a:r>
              <a:rPr lang="en-US" sz="1700" dirty="0" err="1">
                <a:solidFill>
                  <a:srgbClr val="FFFFFF"/>
                </a:solidFill>
              </a:rPr>
              <a:t>грн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 err="1">
                <a:solidFill>
                  <a:srgbClr val="FFFFFF"/>
                </a:solidFill>
              </a:rPr>
              <a:t>Серед</a:t>
            </a:r>
            <a:r>
              <a:rPr lang="en-US" sz="1700" dirty="0">
                <a:solidFill>
                  <a:srgbClr val="FFFFFF"/>
                </a:solidFill>
              </a:rPr>
              <a:t> 35,5% </a:t>
            </a:r>
            <a:r>
              <a:rPr lang="en-US" sz="1700" dirty="0" err="1">
                <a:solidFill>
                  <a:srgbClr val="FFFFFF"/>
                </a:solidFill>
              </a:rPr>
              <a:t>опитаних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сума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склала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від</a:t>
            </a:r>
            <a:r>
              <a:rPr lang="en-US" sz="1700" dirty="0">
                <a:solidFill>
                  <a:srgbClr val="FFFFFF"/>
                </a:solidFill>
              </a:rPr>
              <a:t> 500 </a:t>
            </a:r>
            <a:r>
              <a:rPr lang="en-US" sz="1700" dirty="0" err="1">
                <a:solidFill>
                  <a:srgbClr val="FFFFFF"/>
                </a:solidFill>
              </a:rPr>
              <a:t>грн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до</a:t>
            </a:r>
            <a:r>
              <a:rPr lang="en-US" sz="1700" dirty="0">
                <a:solidFill>
                  <a:srgbClr val="FFFFFF"/>
                </a:solidFill>
              </a:rPr>
              <a:t> 5000 </a:t>
            </a:r>
            <a:r>
              <a:rPr lang="en-US" sz="1700" dirty="0" err="1">
                <a:solidFill>
                  <a:srgbClr val="FFFFFF"/>
                </a:solidFill>
              </a:rPr>
              <a:t>грн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 err="1">
                <a:solidFill>
                  <a:srgbClr val="FFFFFF"/>
                </a:solidFill>
              </a:rPr>
              <a:t>Серед</a:t>
            </a:r>
            <a:r>
              <a:rPr lang="en-US" sz="1700" dirty="0">
                <a:solidFill>
                  <a:srgbClr val="FFFFFF"/>
                </a:solidFill>
              </a:rPr>
              <a:t> 14,5% </a:t>
            </a:r>
            <a:r>
              <a:rPr lang="en-US" sz="1700" dirty="0" err="1">
                <a:solidFill>
                  <a:srgbClr val="FFFFFF"/>
                </a:solidFill>
              </a:rPr>
              <a:t>опитаних</a:t>
            </a:r>
            <a:r>
              <a:rPr lang="en-US" sz="1700" dirty="0">
                <a:solidFill>
                  <a:srgbClr val="FFFFFF"/>
                </a:solidFill>
              </a:rPr>
              <a:t> – </a:t>
            </a:r>
            <a:r>
              <a:rPr lang="en-US" sz="1700" dirty="0" err="1">
                <a:solidFill>
                  <a:srgbClr val="FFFFFF"/>
                </a:solidFill>
              </a:rPr>
              <a:t>від</a:t>
            </a:r>
            <a:r>
              <a:rPr lang="en-US" sz="1700" dirty="0">
                <a:solidFill>
                  <a:srgbClr val="FFFFFF"/>
                </a:solidFill>
              </a:rPr>
              <a:t> 5000 </a:t>
            </a:r>
            <a:r>
              <a:rPr lang="en-US" sz="1700" dirty="0" err="1">
                <a:solidFill>
                  <a:srgbClr val="FFFFFF"/>
                </a:solidFill>
              </a:rPr>
              <a:t>до</a:t>
            </a:r>
            <a:r>
              <a:rPr lang="en-US" sz="1700" dirty="0">
                <a:solidFill>
                  <a:srgbClr val="FFFFFF"/>
                </a:solidFill>
              </a:rPr>
              <a:t> 10 000 </a:t>
            </a:r>
            <a:r>
              <a:rPr lang="en-US" sz="1700" dirty="0" err="1">
                <a:solidFill>
                  <a:srgbClr val="FFFFFF"/>
                </a:solidFill>
              </a:rPr>
              <a:t>грн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 err="1">
                <a:solidFill>
                  <a:srgbClr val="FFFFFF"/>
                </a:solidFill>
              </a:rPr>
              <a:t>Серед</a:t>
            </a:r>
            <a:r>
              <a:rPr lang="en-US" sz="1700" dirty="0">
                <a:solidFill>
                  <a:srgbClr val="FFFFFF"/>
                </a:solidFill>
              </a:rPr>
              <a:t> 17% </a:t>
            </a:r>
            <a:r>
              <a:rPr lang="uk-UA" sz="1700" dirty="0">
                <a:solidFill>
                  <a:srgbClr val="FFFFFF"/>
                </a:solidFill>
              </a:rPr>
              <a:t>- в</a:t>
            </a:r>
            <a:r>
              <a:rPr lang="en-US" sz="1700" dirty="0" err="1">
                <a:solidFill>
                  <a:srgbClr val="FFFFFF"/>
                </a:solidFill>
              </a:rPr>
              <a:t>ід</a:t>
            </a:r>
            <a:r>
              <a:rPr lang="en-US" sz="1700" dirty="0">
                <a:solidFill>
                  <a:srgbClr val="FFFFFF"/>
                </a:solidFill>
              </a:rPr>
              <a:t> 10 000 </a:t>
            </a:r>
            <a:r>
              <a:rPr lang="en-US" sz="1700" dirty="0" err="1">
                <a:solidFill>
                  <a:srgbClr val="FFFFFF"/>
                </a:solidFill>
              </a:rPr>
              <a:t>до</a:t>
            </a:r>
            <a:r>
              <a:rPr lang="en-US" sz="1700" dirty="0">
                <a:solidFill>
                  <a:srgbClr val="FFFFFF"/>
                </a:solidFill>
              </a:rPr>
              <a:t> 25 000 </a:t>
            </a:r>
            <a:r>
              <a:rPr lang="en-US" sz="1700" dirty="0" err="1">
                <a:solidFill>
                  <a:srgbClr val="FFFFFF"/>
                </a:solidFill>
              </a:rPr>
              <a:t>грн</a:t>
            </a:r>
            <a:br>
              <a:rPr lang="uk-UA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21,3% </a:t>
            </a:r>
            <a:r>
              <a:rPr lang="en-US" sz="1700" dirty="0" err="1">
                <a:solidFill>
                  <a:srgbClr val="FFFFFF"/>
                </a:solidFill>
              </a:rPr>
              <a:t>давали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хабар</a:t>
            </a:r>
            <a:r>
              <a:rPr lang="en-US" sz="1700" dirty="0">
                <a:solidFill>
                  <a:srgbClr val="FFFFFF"/>
                </a:solidFill>
              </a:rPr>
              <a:t> у </a:t>
            </a:r>
            <a:r>
              <a:rPr lang="en-US" sz="1700" dirty="0" err="1">
                <a:solidFill>
                  <a:srgbClr val="FFFFFF"/>
                </a:solidFill>
              </a:rPr>
              <a:t>сумі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більше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ніж</a:t>
            </a:r>
            <a:r>
              <a:rPr lang="en-US" sz="1700" dirty="0">
                <a:solidFill>
                  <a:srgbClr val="FFFFFF"/>
                </a:solidFill>
              </a:rPr>
              <a:t> 25 000 </a:t>
            </a:r>
            <a:r>
              <a:rPr lang="en-US" sz="1700" dirty="0" err="1">
                <a:solidFill>
                  <a:srgbClr val="FFFFFF"/>
                </a:solidFill>
              </a:rPr>
              <a:t>грн</a:t>
            </a:r>
            <a:endParaRPr lang="uk-UA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700" b="1" u="sng" dirty="0" err="1">
                <a:solidFill>
                  <a:srgbClr val="FFFFFF"/>
                </a:solidFill>
              </a:rPr>
              <a:t>Мінімальна</a:t>
            </a:r>
            <a:r>
              <a:rPr lang="ru-RU" sz="1700" b="1" u="sng" dirty="0">
                <a:solidFill>
                  <a:srgbClr val="FFFFFF"/>
                </a:solidFill>
              </a:rPr>
              <a:t> сума </a:t>
            </a:r>
            <a:r>
              <a:rPr lang="ru-RU" sz="1700" b="1" u="sng" dirty="0" err="1">
                <a:solidFill>
                  <a:srgbClr val="FFFFFF"/>
                </a:solidFill>
              </a:rPr>
              <a:t>хабаря</a:t>
            </a:r>
            <a:r>
              <a:rPr lang="ru-RU" sz="1700" b="1" u="sng" dirty="0">
                <a:solidFill>
                  <a:srgbClr val="FFFFFF"/>
                </a:solidFill>
              </a:rPr>
              <a:t> – 35 </a:t>
            </a:r>
            <a:r>
              <a:rPr lang="ru-RU" sz="1700" b="1" u="sng" dirty="0" err="1">
                <a:solidFill>
                  <a:srgbClr val="FFFFFF"/>
                </a:solidFill>
              </a:rPr>
              <a:t>грн</a:t>
            </a:r>
            <a:endParaRPr lang="ru-RU" sz="1700" b="1" u="sng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700" b="1" u="sng" dirty="0">
                <a:solidFill>
                  <a:srgbClr val="FFFFFF"/>
                </a:solidFill>
              </a:rPr>
              <a:t>Максимальна сума 15 000$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82B0D-375F-4496-8766-5E04CF026DB1}"/>
              </a:ext>
            </a:extLst>
          </p:cNvPr>
          <p:cNvSpPr txBox="1"/>
          <p:nvPr/>
        </p:nvSpPr>
        <p:spPr>
          <a:xfrm>
            <a:off x="1001431" y="3742440"/>
            <a:ext cx="3751868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500" b="1" dirty="0">
                <a:solidFill>
                  <a:srgbClr val="FFFFFF"/>
                </a:solidFill>
              </a:rPr>
              <a:t>12 786</a:t>
            </a:r>
            <a:r>
              <a:rPr lang="uk-UA" sz="2500" b="1" dirty="0">
                <a:solidFill>
                  <a:srgbClr val="FFFFFF"/>
                </a:solidFill>
              </a:rPr>
              <a:t>,00</a:t>
            </a: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грн</a:t>
            </a:r>
            <a:endParaRPr lang="uk-UA" sz="20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uk-UA" sz="2000" dirty="0">
                <a:solidFill>
                  <a:srgbClr val="FFFFFF"/>
                </a:solidFill>
              </a:rPr>
              <a:t>Середня сума одного хабаря поліцейському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7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ена, внутренний, человек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E289F18E-E96B-4D98-A3D3-88CD1BB1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31EBF600-1098-4A50-AF3D-91E026D3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793691" cy="801278"/>
          </a:xfrm>
        </p:spPr>
        <p:txBody>
          <a:bodyPr rtlCol="0"/>
          <a:lstStyle/>
          <a:p>
            <a:pPr rtl="0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Взаємодія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органами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судочинства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FA71AD6-2CA1-4664-ABEF-DBF332EE4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0723" y="904973"/>
            <a:ext cx="7838530" cy="5816502"/>
          </a:xfrm>
        </p:spPr>
        <p:txBody>
          <a:bodyPr numCol="2" rtlCol="0">
            <a:noAutofit/>
          </a:bodyPr>
          <a:lstStyle/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проводились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вашого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незаконного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наркотичних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мети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збуту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слідство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досудові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розслідування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засідання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45,3%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відповіли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«так»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54,7%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відповіли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днів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середньому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тривало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слідство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досудове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розслідування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rtl="0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3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42,1%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опитаних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3-6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20,3%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 року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14%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року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23,6%</a:t>
            </a:r>
          </a:p>
          <a:p>
            <a:pPr rtl="0"/>
            <a:endParaRPr lang="ru-RU" sz="1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покарання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вам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присуджував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суд?</a:t>
            </a:r>
          </a:p>
          <a:p>
            <a:pPr rtl="0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54,9%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Обмеження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28,6%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Позбавлення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27,5%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Арешт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23,1%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Громадські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виправні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8,8%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Конфіскація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майна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6,6%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12,1%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D583E7-034B-4949-8B1B-89B6E90E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 rtlCol="0"/>
          <a:lstStyle/>
          <a:p>
            <a:pPr rtl="0"/>
            <a:fld id="{7A9E80BB-C0DF-4F1B-8821-E3FD53412EFF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21" name="Графический объект 19">
            <a:extLst>
              <a:ext uri="{FF2B5EF4-FFF2-40B4-BE49-F238E27FC236}">
                <a16:creationId xmlns:a16="http://schemas.microsoft.com/office/drawing/2014/main" id="{ADED2ED2-D5D8-4799-AA3B-2CD98F011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3860" y="0"/>
            <a:ext cx="5348140" cy="6857999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2" name="Графический объект 19">
            <a:extLst>
              <a:ext uri="{FF2B5EF4-FFF2-40B4-BE49-F238E27FC236}">
                <a16:creationId xmlns:a16="http://schemas.microsoft.com/office/drawing/2014/main" id="{776A06F2-0F6B-4644-9901-393EEFE0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1"/>
            <a:ext cx="6768446" cy="6857999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49136-25AE-4ED7-99E7-95CF9994F047}"/>
              </a:ext>
            </a:extLst>
          </p:cNvPr>
          <p:cNvSpPr txBox="1"/>
          <p:nvPr/>
        </p:nvSpPr>
        <p:spPr>
          <a:xfrm>
            <a:off x="582747" y="2662773"/>
            <a:ext cx="3051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судових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засідань</a:t>
            </a:r>
            <a:r>
              <a:rPr lang="uk-UA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661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ена, внутренний, человек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E289F18E-E96B-4D98-A3D3-88CD1BB1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31EBF600-1098-4A50-AF3D-91E026D3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793691" cy="801278"/>
          </a:xfrm>
        </p:spPr>
        <p:txBody>
          <a:bodyPr rtlCol="0"/>
          <a:lstStyle/>
          <a:p>
            <a:pPr rtl="0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Взаємодія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органами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судочинства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FA71AD6-2CA1-4664-ABEF-DBF332EE4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9307" y="904973"/>
            <a:ext cx="7899946" cy="5627907"/>
          </a:xfrm>
        </p:spPr>
        <p:txBody>
          <a:bodyPr numCol="2" rtlCol="0">
            <a:noAutofit/>
          </a:bodyPr>
          <a:lstStyle/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призначали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вам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попереднє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ув'язнення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ІТТ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СІЗО?</a:t>
            </a:r>
          </a:p>
          <a:p>
            <a:pPr rtl="0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33,1%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«так»,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66,9%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«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днів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попереднього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ув'язнення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(ІТТ/СІЗО)?</a:t>
            </a:r>
          </a:p>
          <a:p>
            <a:pPr rtl="0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35,5%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6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19,5% </a:t>
            </a:r>
            <a:b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6-12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45%</a:t>
            </a:r>
          </a:p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вас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витрати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пов'язані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звинуваченнями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незаконному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наркотиків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(ст. 44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КУпАП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ст. 309 ККУ)</a:t>
            </a:r>
          </a:p>
          <a:p>
            <a:pPr rtl="0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38,5%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так,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61,5%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endParaRPr lang="ru-RU" sz="1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середньому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вас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судових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витрат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роки,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пов'язаних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звинуваченнями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незаконному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наркотиків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(ст. 44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КУпАП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ст. 309 ККУ)? </a:t>
            </a:r>
          </a:p>
          <a:p>
            <a:pPr rtl="0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40,3%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зазначили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них не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судових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витрат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rtl="0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59,7%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зазначили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D583E7-034B-4949-8B1B-89B6E90E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 rtlCol="0"/>
          <a:lstStyle/>
          <a:p>
            <a:pPr rtl="0"/>
            <a:fld id="{7A9E80BB-C0DF-4F1B-8821-E3FD53412EFF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21" name="Графический объект 19">
            <a:extLst>
              <a:ext uri="{FF2B5EF4-FFF2-40B4-BE49-F238E27FC236}">
                <a16:creationId xmlns:a16="http://schemas.microsoft.com/office/drawing/2014/main" id="{ADED2ED2-D5D8-4799-AA3B-2CD98F011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3860" y="0"/>
            <a:ext cx="5348140" cy="6857999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2" name="Графический объект 19">
            <a:extLst>
              <a:ext uri="{FF2B5EF4-FFF2-40B4-BE49-F238E27FC236}">
                <a16:creationId xmlns:a16="http://schemas.microsoft.com/office/drawing/2014/main" id="{776A06F2-0F6B-4644-9901-393EEFE0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1"/>
            <a:ext cx="6768446" cy="6857999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49136-25AE-4ED7-99E7-95CF9994F047}"/>
              </a:ext>
            </a:extLst>
          </p:cNvPr>
          <p:cNvSpPr txBox="1"/>
          <p:nvPr/>
        </p:nvSpPr>
        <p:spPr>
          <a:xfrm>
            <a:off x="582747" y="2662773"/>
            <a:ext cx="3051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12 957,00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сума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судових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витрат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03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Рисунок 47" descr="Изображение выглядит как трава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93A73A5-A855-4858-A324-2DC247E5F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FFDFC4E2-C9DE-4F2E-A89C-715209C0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</a:rPr>
              <a:t>«</a:t>
            </a:r>
            <a:r>
              <a:rPr lang="en-US" sz="4400" b="1" dirty="0" err="1">
                <a:solidFill>
                  <a:srgbClr val="FFFFFF"/>
                </a:solidFill>
              </a:rPr>
              <a:t>Альтернатива</a:t>
            </a:r>
            <a:r>
              <a:rPr lang="en-US" sz="4400" b="1" dirty="0">
                <a:solidFill>
                  <a:srgbClr val="FFFFFF"/>
                </a:solidFill>
              </a:rPr>
              <a:t>» </a:t>
            </a:r>
            <a:r>
              <a:rPr lang="en-US" sz="4400" b="1" dirty="0" err="1">
                <a:solidFill>
                  <a:srgbClr val="FFFFFF"/>
                </a:solidFill>
              </a:rPr>
              <a:t>покаранню</a:t>
            </a:r>
            <a:r>
              <a:rPr lang="uk-UA" sz="4400" b="1" dirty="0">
                <a:solidFill>
                  <a:srgbClr val="FFFFFF"/>
                </a:solidFill>
              </a:rPr>
              <a:t> </a:t>
            </a:r>
            <a:br>
              <a:rPr lang="uk-UA" sz="4400" b="1" dirty="0">
                <a:solidFill>
                  <a:srgbClr val="FFFFFF"/>
                </a:solidFill>
              </a:rPr>
            </a:br>
            <a:r>
              <a:rPr lang="uk-UA" sz="4400" b="1" dirty="0">
                <a:solidFill>
                  <a:srgbClr val="FFFFFF"/>
                </a:solidFill>
              </a:rPr>
              <a:t>у вигляді реабілітації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6E7A249-5611-42FD-975D-23A8754CD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889" y="1825625"/>
            <a:ext cx="11387579" cy="4351338"/>
          </a:xfrm>
        </p:spPr>
        <p:txBody>
          <a:bodyPr vert="horz" lIns="91440" tIns="45720" rIns="91440" bIns="45720" numCol="2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 dirty="0" err="1">
                <a:solidFill>
                  <a:srgbClr val="FFFFFF"/>
                </a:solidFill>
              </a:rPr>
              <a:t>Чи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пропонували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вам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представники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правоохоронних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органів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альтернативу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покаранню</a:t>
            </a:r>
            <a:r>
              <a:rPr lang="en-US" i="1" dirty="0">
                <a:solidFill>
                  <a:srgbClr val="FFFFFF"/>
                </a:solidFill>
              </a:rPr>
              <a:t> у </a:t>
            </a:r>
            <a:r>
              <a:rPr lang="en-US" i="1" dirty="0" err="1">
                <a:solidFill>
                  <a:srgbClr val="FFFFFF"/>
                </a:solidFill>
              </a:rPr>
              <a:t>вигляді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проходження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курсу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лікування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чи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реабілітації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добровільно</a:t>
            </a:r>
            <a:r>
              <a:rPr lang="en-US" i="1" dirty="0">
                <a:solidFill>
                  <a:srgbClr val="FFFFFF"/>
                </a:solidFill>
              </a:rPr>
              <a:t>?</a:t>
            </a:r>
            <a:endParaRPr lang="uk-UA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13,5%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так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b="1" dirty="0">
                <a:solidFill>
                  <a:srgbClr val="FFFFFF"/>
                </a:solidFill>
              </a:rPr>
              <a:t>86,5%</a:t>
            </a:r>
            <a:r>
              <a:rPr lang="en-US" dirty="0">
                <a:solidFill>
                  <a:srgbClr val="FFFFFF"/>
                </a:solidFill>
              </a:rPr>
              <a:t> - </a:t>
            </a:r>
            <a:r>
              <a:rPr lang="en-US" dirty="0" err="1">
                <a:solidFill>
                  <a:srgbClr val="FFFFFF"/>
                </a:solidFill>
              </a:rPr>
              <a:t>ні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i="1" dirty="0" err="1">
                <a:solidFill>
                  <a:srgbClr val="FFFFFF"/>
                </a:solidFill>
              </a:rPr>
              <a:t>Чи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погодились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на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лікування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чи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реабілітацію</a:t>
            </a:r>
            <a:br>
              <a:rPr lang="uk-UA" i="1" dirty="0">
                <a:solidFill>
                  <a:srgbClr val="FFFFFF"/>
                </a:solidFill>
              </a:rPr>
            </a:br>
            <a:r>
              <a:rPr lang="en-US" i="1" dirty="0">
                <a:solidFill>
                  <a:srgbClr val="FFFFFF"/>
                </a:solidFill>
              </a:rPr>
              <a:t>у </a:t>
            </a:r>
            <a:r>
              <a:rPr lang="en-US" i="1" dirty="0" err="1">
                <a:solidFill>
                  <a:srgbClr val="FFFFFF"/>
                </a:solidFill>
              </a:rPr>
              <a:t>якості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альтернативи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покаранню</a:t>
            </a:r>
            <a:r>
              <a:rPr lang="en-US" i="1" dirty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50%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так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b="1" dirty="0">
                <a:solidFill>
                  <a:srgbClr val="FFFFFF"/>
                </a:solidFill>
              </a:rPr>
              <a:t>50%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ні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i="1" dirty="0" err="1">
                <a:solidFill>
                  <a:srgbClr val="FFFFFF"/>
                </a:solidFill>
              </a:rPr>
              <a:t>Чи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пропонували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вам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варіант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ухилення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br>
              <a:rPr lang="uk-UA" i="1" dirty="0">
                <a:solidFill>
                  <a:srgbClr val="FFFFFF"/>
                </a:solidFill>
              </a:rPr>
            </a:br>
            <a:r>
              <a:rPr lang="en-US" i="1" dirty="0" err="1">
                <a:solidFill>
                  <a:srgbClr val="FFFFFF"/>
                </a:solidFill>
              </a:rPr>
              <a:t>від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кримінальної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відповідальності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за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допомогою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довідки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від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лікаря</a:t>
            </a:r>
            <a:r>
              <a:rPr lang="en-US" i="1" dirty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11,5%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так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b="1" dirty="0">
                <a:solidFill>
                  <a:srgbClr val="FFFFFF"/>
                </a:solidFill>
              </a:rPr>
              <a:t>88,5%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ні</a:t>
            </a:r>
            <a:endParaRPr lang="en-US" i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uk-UA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i="1" dirty="0" err="1">
                <a:solidFill>
                  <a:srgbClr val="FFFFFF"/>
                </a:solidFill>
              </a:rPr>
              <a:t>Чи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примушували</a:t>
            </a:r>
            <a:r>
              <a:rPr lang="en-US" i="1" dirty="0">
                <a:solidFill>
                  <a:srgbClr val="FFFFFF"/>
                </a:solidFill>
              </a:rPr>
              <a:t>/</a:t>
            </a:r>
            <a:r>
              <a:rPr lang="en-US" i="1" dirty="0" err="1">
                <a:solidFill>
                  <a:srgbClr val="FFFFFF"/>
                </a:solidFill>
              </a:rPr>
              <a:t>схиляли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вас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представники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правоохоронних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органів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до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лікування</a:t>
            </a:r>
            <a:r>
              <a:rPr lang="en-US" i="1" dirty="0">
                <a:solidFill>
                  <a:srgbClr val="FFFFFF"/>
                </a:solidFill>
              </a:rPr>
              <a:t> у </a:t>
            </a:r>
            <a:r>
              <a:rPr lang="en-US" i="1" dirty="0" err="1">
                <a:solidFill>
                  <a:srgbClr val="FFFFFF"/>
                </a:solidFill>
              </a:rPr>
              <a:t>приватному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реабілітаційному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центрі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через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ризик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судимості</a:t>
            </a:r>
            <a:r>
              <a:rPr lang="en-US" i="1" dirty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8,1%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так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b="1" dirty="0">
                <a:solidFill>
                  <a:srgbClr val="FFFFFF"/>
                </a:solidFill>
              </a:rPr>
              <a:t>91,9% 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ні</a:t>
            </a:r>
            <a:endParaRPr lang="uk-UA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5 882,00 </a:t>
            </a:r>
            <a:r>
              <a:rPr lang="en-US" dirty="0" err="1">
                <a:solidFill>
                  <a:srgbClr val="FFFFFF"/>
                </a:solidFill>
              </a:rPr>
              <a:t>грн</a:t>
            </a:r>
            <a:r>
              <a:rPr lang="uk-UA" dirty="0">
                <a:solidFill>
                  <a:srgbClr val="FFFFFF"/>
                </a:solidFill>
              </a:rPr>
              <a:t> – с</a:t>
            </a:r>
            <a:r>
              <a:rPr lang="en-US" dirty="0" err="1">
                <a:solidFill>
                  <a:srgbClr val="FFFFFF"/>
                </a:solidFill>
              </a:rPr>
              <a:t>ередня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сума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яку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особа</a:t>
            </a:r>
            <a:r>
              <a:rPr lang="en-US" dirty="0">
                <a:solidFill>
                  <a:srgbClr val="FFFFFF"/>
                </a:solidFill>
              </a:rPr>
              <a:t> (ЛВН), </a:t>
            </a:r>
            <a:r>
              <a:rPr lang="en-US" dirty="0" err="1">
                <a:solidFill>
                  <a:srgbClr val="FFFFFF"/>
                </a:solidFill>
              </a:rPr>
              <a:t>її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родичі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чи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близькі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сплачували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лікарю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за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потрібно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довідку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до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суду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uk-UA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7 500,00 </a:t>
            </a:r>
            <a:r>
              <a:rPr lang="en-US" dirty="0" err="1">
                <a:solidFill>
                  <a:srgbClr val="FFFFFF"/>
                </a:solidFill>
              </a:rPr>
              <a:t>грн</a:t>
            </a:r>
            <a:r>
              <a:rPr lang="uk-UA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–</a:t>
            </a:r>
            <a:r>
              <a:rPr lang="uk-UA" dirty="0">
                <a:solidFill>
                  <a:srgbClr val="FFFFFF"/>
                </a:solidFill>
              </a:rPr>
              <a:t> с</a:t>
            </a:r>
            <a:r>
              <a:rPr lang="en-US" dirty="0" err="1">
                <a:solidFill>
                  <a:srgbClr val="FFFFFF"/>
                </a:solidFill>
              </a:rPr>
              <a:t>ередня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сума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яку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особа</a:t>
            </a:r>
            <a:r>
              <a:rPr lang="en-US" dirty="0">
                <a:solidFill>
                  <a:srgbClr val="FFFFFF"/>
                </a:solidFill>
              </a:rPr>
              <a:t> (ЛВН), </a:t>
            </a:r>
            <a:r>
              <a:rPr lang="en-US" dirty="0" err="1">
                <a:solidFill>
                  <a:srgbClr val="FFFFFF"/>
                </a:solidFill>
              </a:rPr>
              <a:t>її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родичі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чи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близькі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сплачували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реабілітаційним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центрам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за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довідку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до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суду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4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кн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5F389DA-B0EB-48C2-8DEC-964100582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F9C4AAC-5453-44EE-9E91-32936018E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036"/>
            <a:ext cx="10515600" cy="56019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ЛВН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утримуються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закладах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ДВКС</a:t>
            </a:r>
            <a:endParaRPr lang="uk-UA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</a:rPr>
              <a:t>В </a:t>
            </a:r>
            <a:r>
              <a:rPr lang="ru-RU" sz="2000" dirty="0" err="1">
                <a:solidFill>
                  <a:srgbClr val="FFFFFF"/>
                </a:solidFill>
              </a:rPr>
              <a:t>кримінально-виконавчих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установах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Державної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кримінально-виконавчої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служби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України</a:t>
            </a:r>
            <a:r>
              <a:rPr lang="ru-RU" sz="2000" dirty="0">
                <a:solidFill>
                  <a:srgbClr val="FFFFFF"/>
                </a:solidFill>
              </a:rPr>
              <a:t> за </a:t>
            </a:r>
            <a:r>
              <a:rPr lang="ru-RU" sz="2000" dirty="0" err="1">
                <a:solidFill>
                  <a:srgbClr val="FFFFFF"/>
                </a:solidFill>
              </a:rPr>
              <a:t>вчинення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кримінальних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правопорушень</a:t>
            </a:r>
            <a:r>
              <a:rPr lang="ru-RU" sz="2000" dirty="0">
                <a:solidFill>
                  <a:srgbClr val="FFFFFF"/>
                </a:solidFill>
              </a:rPr>
              <a:t>, </a:t>
            </a:r>
            <a:r>
              <a:rPr lang="ru-RU" sz="2000" dirty="0" err="1">
                <a:solidFill>
                  <a:srgbClr val="FFFFFF"/>
                </a:solidFill>
              </a:rPr>
              <a:t>передбачених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статтями</a:t>
            </a:r>
            <a:r>
              <a:rPr lang="ru-RU" sz="2000" dirty="0">
                <a:solidFill>
                  <a:srgbClr val="FFFFFF"/>
                </a:solidFill>
              </a:rPr>
              <a:t> 305-322 </a:t>
            </a:r>
            <a:r>
              <a:rPr lang="ru-RU" sz="2000" dirty="0" err="1">
                <a:solidFill>
                  <a:srgbClr val="FFFFFF"/>
                </a:solidFill>
              </a:rPr>
              <a:t>Кримінального</a:t>
            </a:r>
            <a:r>
              <a:rPr lang="ru-RU" sz="2000" dirty="0">
                <a:solidFill>
                  <a:srgbClr val="FFFFFF"/>
                </a:solidFill>
              </a:rPr>
              <a:t> кодексу </a:t>
            </a:r>
            <a:r>
              <a:rPr lang="ru-RU" sz="2000" dirty="0" err="1">
                <a:solidFill>
                  <a:srgbClr val="FFFFFF"/>
                </a:solidFill>
              </a:rPr>
              <a:t>України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відбувало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покарання</a:t>
            </a:r>
            <a:r>
              <a:rPr lang="ru-RU" sz="2000" dirty="0">
                <a:solidFill>
                  <a:srgbClr val="FFFFFF"/>
                </a:solidFill>
              </a:rPr>
              <a:t>: станом на 01.01.2020 - </a:t>
            </a:r>
            <a:r>
              <a:rPr lang="ru-RU" sz="2000" b="1" dirty="0">
                <a:solidFill>
                  <a:srgbClr val="FFFFFF"/>
                </a:solidFill>
              </a:rPr>
              <a:t>4069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засуджених</a:t>
            </a:r>
            <a:r>
              <a:rPr lang="ru-RU" sz="2000" dirty="0">
                <a:solidFill>
                  <a:srgbClr val="FFFFFF"/>
                </a:solidFill>
              </a:rPr>
              <a:t>; станом на 01.01.2021 - </a:t>
            </a:r>
            <a:r>
              <a:rPr lang="ru-RU" sz="2000" b="1" dirty="0">
                <a:solidFill>
                  <a:srgbClr val="FFFFFF"/>
                </a:solidFill>
              </a:rPr>
              <a:t>3679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засуджених</a:t>
            </a:r>
            <a:r>
              <a:rPr lang="ru-RU" sz="2000" dirty="0">
                <a:solidFill>
                  <a:srgbClr val="FFFFFF"/>
                </a:solidFill>
              </a:rPr>
              <a:t>; станом на 01.09.2021 - </a:t>
            </a:r>
            <a:r>
              <a:rPr lang="ru-RU" sz="2000" b="1" dirty="0">
                <a:solidFill>
                  <a:srgbClr val="FFFFFF"/>
                </a:solidFill>
              </a:rPr>
              <a:t>3474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засуджених</a:t>
            </a:r>
            <a:r>
              <a:rPr lang="ru-RU" sz="2000" dirty="0">
                <a:solidFill>
                  <a:srgbClr val="FFFFFF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000" dirty="0" err="1">
                <a:solidFill>
                  <a:srgbClr val="FFFFFF"/>
                </a:solidFill>
              </a:rPr>
              <a:t>Кількість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осіб</a:t>
            </a:r>
            <a:r>
              <a:rPr lang="ru-RU" sz="2000" dirty="0">
                <a:solidFill>
                  <a:srgbClr val="FFFFFF"/>
                </a:solidFill>
              </a:rPr>
              <a:t> з </a:t>
            </a:r>
            <a:r>
              <a:rPr lang="ru-RU" sz="2000" dirty="0" err="1">
                <a:solidFill>
                  <a:srgbClr val="FFFFFF"/>
                </a:solidFill>
              </a:rPr>
              <a:t>психічними</a:t>
            </a:r>
            <a:r>
              <a:rPr lang="ru-RU" sz="2000" dirty="0">
                <a:solidFill>
                  <a:srgbClr val="FFFFFF"/>
                </a:solidFill>
              </a:rPr>
              <a:t> та </a:t>
            </a:r>
            <a:r>
              <a:rPr lang="ru-RU" sz="2000" dirty="0" err="1">
                <a:solidFill>
                  <a:srgbClr val="FFFFFF"/>
                </a:solidFill>
              </a:rPr>
              <a:t>поведінковими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розладами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внаслідок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вживання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психоактивних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речовин</a:t>
            </a:r>
            <a:r>
              <a:rPr lang="ru-RU" sz="2000" dirty="0">
                <a:solidFill>
                  <a:srgbClr val="FFFFFF"/>
                </a:solidFill>
              </a:rPr>
              <a:t> з числа </a:t>
            </a:r>
            <a:r>
              <a:rPr lang="ru-RU" sz="2000" dirty="0" err="1">
                <a:solidFill>
                  <a:srgbClr val="FFFFFF"/>
                </a:solidFill>
              </a:rPr>
              <a:t>осіб</a:t>
            </a:r>
            <a:r>
              <a:rPr lang="ru-RU" sz="2000" dirty="0">
                <a:solidFill>
                  <a:srgbClr val="FFFFFF"/>
                </a:solidFill>
              </a:rPr>
              <a:t>, </a:t>
            </a:r>
            <a:r>
              <a:rPr lang="ru-RU" sz="2000" dirty="0" err="1">
                <a:solidFill>
                  <a:srgbClr val="FFFFFF"/>
                </a:solidFill>
              </a:rPr>
              <a:t>узятих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під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варту</a:t>
            </a:r>
            <a:r>
              <a:rPr lang="ru-RU" sz="2000" dirty="0">
                <a:solidFill>
                  <a:srgbClr val="FFFFFF"/>
                </a:solidFill>
              </a:rPr>
              <a:t> та </a:t>
            </a:r>
            <a:r>
              <a:rPr lang="ru-RU" sz="2000" dirty="0" err="1">
                <a:solidFill>
                  <a:srgbClr val="FFFFFF"/>
                </a:solidFill>
              </a:rPr>
              <a:t>засуджених</a:t>
            </a:r>
            <a:r>
              <a:rPr lang="ru-RU" sz="2000" dirty="0">
                <a:solidFill>
                  <a:srgbClr val="FFFFFF"/>
                </a:solidFill>
              </a:rPr>
              <a:t>, </a:t>
            </a:r>
            <a:r>
              <a:rPr lang="ru-RU" sz="2000" dirty="0" err="1">
                <a:solidFill>
                  <a:srgbClr val="FFFFFF"/>
                </a:solidFill>
              </a:rPr>
              <a:t>які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перебувають</a:t>
            </a:r>
            <a:r>
              <a:rPr lang="ru-RU" sz="2000" dirty="0">
                <a:solidFill>
                  <a:srgbClr val="FFFFFF"/>
                </a:solidFill>
              </a:rPr>
              <a:t> в </a:t>
            </a:r>
            <a:r>
              <a:rPr lang="ru-RU" sz="2000" dirty="0" err="1">
                <a:solidFill>
                  <a:srgbClr val="FFFFFF"/>
                </a:solidFill>
              </a:rPr>
              <a:t>установах</a:t>
            </a:r>
            <a:r>
              <a:rPr lang="ru-RU" sz="2000" dirty="0">
                <a:solidFill>
                  <a:srgbClr val="FFFFFF"/>
                </a:solidFill>
              </a:rPr>
              <a:t> ДКВС </a:t>
            </a:r>
            <a:r>
              <a:rPr lang="ru-RU" sz="2000" dirty="0" err="1">
                <a:solidFill>
                  <a:srgbClr val="FFFFFF"/>
                </a:solidFill>
              </a:rPr>
              <a:t>України</a:t>
            </a:r>
            <a:r>
              <a:rPr lang="ru-RU" sz="2000" dirty="0">
                <a:solidFill>
                  <a:srgbClr val="FFFFFF"/>
                </a:solidFill>
              </a:rPr>
              <a:t> та </a:t>
            </a:r>
            <a:r>
              <a:rPr lang="ru-RU" sz="2000" dirty="0" err="1">
                <a:solidFill>
                  <a:srgbClr val="FFFFFF"/>
                </a:solidFill>
              </a:rPr>
              <a:t>отримують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психіатричну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допомогу</a:t>
            </a:r>
            <a:r>
              <a:rPr lang="ru-RU" sz="2000" dirty="0">
                <a:solidFill>
                  <a:srgbClr val="FFFFFF"/>
                </a:solidFill>
              </a:rPr>
              <a:t> в закладах </a:t>
            </a:r>
            <a:r>
              <a:rPr lang="ru-RU" sz="2000" dirty="0" err="1">
                <a:solidFill>
                  <a:srgbClr val="FFFFFF"/>
                </a:solidFill>
              </a:rPr>
              <a:t>охорони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здоров’я</a:t>
            </a:r>
            <a:r>
              <a:rPr lang="ru-RU" sz="2000" dirty="0">
                <a:solidFill>
                  <a:srgbClr val="FFFFFF"/>
                </a:solidFill>
              </a:rPr>
              <a:t> ЦОЗ ДКВС </a:t>
            </a:r>
            <a:r>
              <a:rPr lang="ru-RU" sz="2000" dirty="0" err="1">
                <a:solidFill>
                  <a:srgbClr val="FFFFFF"/>
                </a:solidFill>
              </a:rPr>
              <a:t>України</a:t>
            </a:r>
            <a:r>
              <a:rPr lang="ru-RU" sz="2000" dirty="0">
                <a:solidFill>
                  <a:srgbClr val="FFFFFF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ru-RU" sz="2500" b="1" dirty="0">
                <a:solidFill>
                  <a:srgbClr val="FFFFFF"/>
                </a:solidFill>
              </a:rPr>
              <a:t>2021</a:t>
            </a:r>
            <a:r>
              <a:rPr lang="ru-RU" sz="2000" dirty="0">
                <a:solidFill>
                  <a:srgbClr val="FFFFFF"/>
                </a:solidFill>
              </a:rPr>
              <a:t> особа (2019 </a:t>
            </a:r>
            <a:r>
              <a:rPr lang="ru-RU" sz="2000" dirty="0" err="1">
                <a:solidFill>
                  <a:srgbClr val="FFFFFF"/>
                </a:solidFill>
              </a:rPr>
              <a:t>рік</a:t>
            </a:r>
            <a:r>
              <a:rPr lang="ru-RU" sz="2000" dirty="0">
                <a:solidFill>
                  <a:srgbClr val="FFFFFF"/>
                </a:solidFill>
              </a:rPr>
              <a:t>) </a:t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500" b="1" dirty="0">
                <a:solidFill>
                  <a:srgbClr val="FFFFFF"/>
                </a:solidFill>
              </a:rPr>
              <a:t>2970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осіб</a:t>
            </a:r>
            <a:r>
              <a:rPr lang="ru-RU" sz="2000" dirty="0">
                <a:solidFill>
                  <a:srgbClr val="FFFFFF"/>
                </a:solidFill>
              </a:rPr>
              <a:t> (2020 </a:t>
            </a:r>
            <a:r>
              <a:rPr lang="ru-RU" sz="2000" dirty="0" err="1">
                <a:solidFill>
                  <a:srgbClr val="FFFFFF"/>
                </a:solidFill>
              </a:rPr>
              <a:t>рік</a:t>
            </a:r>
            <a:r>
              <a:rPr lang="ru-RU" sz="2000" dirty="0">
                <a:solidFill>
                  <a:srgbClr val="FFFFFF"/>
                </a:solidFill>
              </a:rPr>
              <a:t>)</a:t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500" b="1" dirty="0">
                <a:solidFill>
                  <a:srgbClr val="FFFFFF"/>
                </a:solidFill>
              </a:rPr>
              <a:t>3020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осіб</a:t>
            </a:r>
            <a:r>
              <a:rPr lang="ru-RU" sz="2000" dirty="0">
                <a:solidFill>
                  <a:srgbClr val="FFFFFF"/>
                </a:solidFill>
              </a:rPr>
              <a:t> (за </a:t>
            </a:r>
            <a:r>
              <a:rPr lang="ru-RU" sz="2000" dirty="0" err="1">
                <a:solidFill>
                  <a:srgbClr val="FFFFFF"/>
                </a:solidFill>
              </a:rPr>
              <a:t>проміжними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даними</a:t>
            </a:r>
            <a:r>
              <a:rPr lang="ru-RU" sz="2000" dirty="0">
                <a:solidFill>
                  <a:srgbClr val="FFFFFF"/>
                </a:solidFill>
              </a:rPr>
              <a:t> 2021 року)</a:t>
            </a:r>
          </a:p>
          <a:p>
            <a:pPr marL="0" indent="0">
              <a:buNone/>
            </a:pPr>
            <a:r>
              <a:rPr lang="ru-RU" sz="2000" b="1" u="sng" dirty="0" err="1">
                <a:solidFill>
                  <a:srgbClr val="FFFFFF"/>
                </a:solidFill>
              </a:rPr>
              <a:t>Пробація</a:t>
            </a:r>
            <a:r>
              <a:rPr lang="ru-RU" sz="2000" b="1" u="sng" dirty="0">
                <a:solidFill>
                  <a:srgbClr val="FFFFFF"/>
                </a:solidFill>
              </a:rPr>
              <a:t>:</a:t>
            </a:r>
            <a:r>
              <a:rPr lang="ru-RU" sz="2000" dirty="0">
                <a:solidFill>
                  <a:srgbClr val="FFFFFF"/>
                </a:solidFill>
              </a:rPr>
              <a:t> у 2020-2021 роках </a:t>
            </a:r>
            <a:r>
              <a:rPr lang="ru-RU" sz="2000" dirty="0" err="1">
                <a:solidFill>
                  <a:srgbClr val="FFFFFF"/>
                </a:solidFill>
              </a:rPr>
              <a:t>було</a:t>
            </a:r>
            <a:r>
              <a:rPr lang="ru-RU" sz="2000" dirty="0">
                <a:solidFill>
                  <a:srgbClr val="FFFFFF"/>
                </a:solidFill>
              </a:rPr>
              <a:t> 193 </a:t>
            </a:r>
            <a:r>
              <a:rPr lang="ru-RU" sz="2000" dirty="0" err="1">
                <a:solidFill>
                  <a:srgbClr val="FFFFFF"/>
                </a:solidFill>
              </a:rPr>
              <a:t>судових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рішення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щодо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проходження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пробаційної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програми</a:t>
            </a:r>
            <a:r>
              <a:rPr lang="ru-RU" sz="2000" dirty="0">
                <a:solidFill>
                  <a:srgbClr val="FFFFFF"/>
                </a:solidFill>
              </a:rPr>
              <a:t> «</a:t>
            </a:r>
            <a:r>
              <a:rPr lang="ru-RU" sz="2000" dirty="0" err="1">
                <a:solidFill>
                  <a:srgbClr val="FFFFFF"/>
                </a:solidFill>
              </a:rPr>
              <a:t>Попередження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вживання</a:t>
            </a:r>
            <a:r>
              <a:rPr lang="ru-RU" sz="2000" dirty="0">
                <a:solidFill>
                  <a:srgbClr val="FFFFFF"/>
                </a:solidFill>
              </a:rPr>
              <a:t> ПАР». </a:t>
            </a:r>
            <a:r>
              <a:rPr lang="ru-RU" sz="2000" dirty="0" err="1">
                <a:solidFill>
                  <a:srgbClr val="FFFFFF"/>
                </a:solidFill>
              </a:rPr>
              <a:t>Середня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тривалість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програми</a:t>
            </a:r>
            <a:r>
              <a:rPr lang="ru-RU" sz="2000" dirty="0">
                <a:solidFill>
                  <a:srgbClr val="FFFFFF"/>
                </a:solidFill>
              </a:rPr>
              <a:t> 3 </a:t>
            </a:r>
            <a:r>
              <a:rPr lang="ru-RU" sz="2000" dirty="0" err="1">
                <a:solidFill>
                  <a:srgbClr val="FFFFFF"/>
                </a:solidFill>
              </a:rPr>
              <a:t>місці</a:t>
            </a:r>
            <a:r>
              <a:rPr lang="ru-RU" sz="2000" dirty="0">
                <a:solidFill>
                  <a:srgbClr val="FFFFFF"/>
                </a:solidFill>
              </a:rPr>
              <a:t> (13 годин </a:t>
            </a:r>
            <a:r>
              <a:rPr lang="ru-RU" sz="2000" dirty="0" err="1">
                <a:solidFill>
                  <a:srgbClr val="FFFFFF"/>
                </a:solidFill>
              </a:rPr>
              <a:t>індивідуальна</a:t>
            </a:r>
            <a:r>
              <a:rPr lang="ru-RU" sz="2000" dirty="0">
                <a:solidFill>
                  <a:srgbClr val="FFFFFF"/>
                </a:solidFill>
              </a:rPr>
              <a:t>, 26 </a:t>
            </a:r>
            <a:r>
              <a:rPr lang="ru-RU" sz="2000" dirty="0" err="1">
                <a:solidFill>
                  <a:srgbClr val="FFFFFF"/>
                </a:solidFill>
              </a:rPr>
              <a:t>групова</a:t>
            </a:r>
            <a:r>
              <a:rPr lang="ru-RU" sz="2000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0032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6250</TotalTime>
  <Words>1820</Words>
  <Application>Microsoft Office PowerPoint</Application>
  <PresentationFormat>Широкоэкранный</PresentationFormat>
  <Paragraphs>522</Paragraphs>
  <Slides>31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-apple-system</vt:lpstr>
      <vt:lpstr>Arial</vt:lpstr>
      <vt:lpstr>Calibri</vt:lpstr>
      <vt:lpstr>Calibri Light</vt:lpstr>
      <vt:lpstr>Lora</vt:lpstr>
      <vt:lpstr>Rockwell</vt:lpstr>
      <vt:lpstr>Times New Roman</vt:lpstr>
      <vt:lpstr>Тема Office</vt:lpstr>
      <vt:lpstr>Презентация PowerPoint</vt:lpstr>
      <vt:lpstr>Вибірка опитування</vt:lpstr>
      <vt:lpstr>Досвід взаємодії з правоохоронними органами</vt:lpstr>
      <vt:lpstr>Види та обсяг поліцейських заходів</vt:lpstr>
      <vt:lpstr>Корупція серед поліції </vt:lpstr>
      <vt:lpstr>Взаємодія з органами судочинства</vt:lpstr>
      <vt:lpstr>Взаємодія з органами судочинства</vt:lpstr>
      <vt:lpstr>«Альтернатива» покаранню  у вигляді реабілітації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Бюджетні витрати на криміналізацію та покарання</vt:lpstr>
      <vt:lpstr>Презентация PowerPoint</vt:lpstr>
      <vt:lpstr>Індивідуальні витрати через криміналізацію</vt:lpstr>
      <vt:lpstr>Порівняння вартості криміналізації та допомоги</vt:lpstr>
      <vt:lpstr>Презентация PowerPoint</vt:lpstr>
      <vt:lpstr>Боротьба з хибними уявленнями, стигмою та стереотипами  В Україні дослідження поширеності вживання наркотичних речовин серед населення у віковій категорії 15-64 років не проводяться.  Саме тому, на сьогодні, Україна не має повного обсягу зведеної інформації з цього питання.</vt:lpstr>
      <vt:lpstr>Антинаркотичний проросійський наратив</vt:lpstr>
      <vt:lpstr>За кожне хибне слово – у відповідь має бути 10 слів правди.</vt:lpstr>
      <vt:lpstr>Моментальна реакція та спростування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Близько 1 000 000 переглядів та зареєстрований у відповідь законопроект 5715-1</vt:lpstr>
      <vt:lpstr>Декриміналізація це…</vt:lpstr>
      <vt:lpstr>Практичне заняття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Osypian</dc:creator>
  <cp:lastModifiedBy>Игорь Козак</cp:lastModifiedBy>
  <cp:revision>61</cp:revision>
  <dcterms:created xsi:type="dcterms:W3CDTF">2021-08-31T08:16:35Z</dcterms:created>
  <dcterms:modified xsi:type="dcterms:W3CDTF">2022-12-17T09:11:58Z</dcterms:modified>
</cp:coreProperties>
</file>