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8" r:id="rId11"/>
    <p:sldId id="265" r:id="rId12"/>
    <p:sldId id="266" r:id="rId13"/>
    <p:sldId id="269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60"/>
    <p:restoredTop sz="94697"/>
  </p:normalViewPr>
  <p:slideViewPr>
    <p:cSldViewPr snapToGrid="0" snapToObjects="1">
      <p:cViewPr varScale="1">
        <p:scale>
          <a:sx n="110" d="100"/>
          <a:sy n="110" d="100"/>
        </p:scale>
        <p:origin x="80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Чи є документ, що свідчить про РВВПР?</c:v>
                </c:pt>
                <c:pt idx="1">
                  <c:v>Чи надавали медикаменти чи ін. ліки особи без мед. освіти?</c:v>
                </c:pt>
                <c:pt idx="2">
                  <c:v>Чи примушували вживати медикаменти? </c:v>
                </c:pt>
                <c:pt idx="3">
                  <c:v>Чи надавали медикаменти без роз’яснень і власної згоди?</c:v>
                </c:pt>
                <c:pt idx="4">
                  <c:v>Чи використовували працівники закладу будь-які методи, які завдавали болю, страждань чи приниження?</c:v>
                </c:pt>
                <c:pt idx="5">
                  <c:v>Чи був забезпечений доступ до тестування/діагностики ВІЛ, ТБ чи ВГ?</c:v>
                </c:pt>
                <c:pt idx="6">
                  <c:v>Чи був забезпечений доступ до лікування ВІЛ, ТБ, ВГ тощо?</c:v>
                </c:pt>
                <c:pt idx="7">
                  <c:v>Чи є можливість звернутись за мед. допомогою у разі необхідності?</c:v>
                </c:pt>
                <c:pt idx="8">
                  <c:v>Чи надавалась необхідна допомога з лікування симптомів абстинентного синдрому?</c:v>
                </c:pt>
              </c:strCache>
            </c:strRef>
          </c:cat>
          <c:val>
            <c:numRef>
              <c:f>Лист1!$B$2:$B$10</c:f>
              <c:numCache>
                <c:formatCode>0%</c:formatCode>
                <c:ptCount val="9"/>
                <c:pt idx="0">
                  <c:v>1</c:v>
                </c:pt>
                <c:pt idx="1">
                  <c:v>1</c:v>
                </c:pt>
                <c:pt idx="2">
                  <c:v>0.99299999999999999</c:v>
                </c:pt>
                <c:pt idx="3">
                  <c:v>0.98</c:v>
                </c:pt>
                <c:pt idx="4" formatCode="0.00%">
                  <c:v>1</c:v>
                </c:pt>
                <c:pt idx="5" formatCode="0.00%">
                  <c:v>1</c:v>
                </c:pt>
                <c:pt idx="6" formatCode="0.00%">
                  <c:v>1</c:v>
                </c:pt>
                <c:pt idx="7" formatCode="0.00%">
                  <c:v>1</c:v>
                </c:pt>
                <c:pt idx="8" formatCode="0.00%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AB6-A64C-9EF8-54709A1CE2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96745488"/>
        <c:axId val="196745096"/>
      </c:barChart>
      <c:catAx>
        <c:axId val="19674548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6745096"/>
        <c:crosses val="autoZero"/>
        <c:auto val="1"/>
        <c:lblAlgn val="ctr"/>
        <c:lblOffset val="100"/>
        <c:noMultiLvlLbl val="0"/>
      </c:catAx>
      <c:valAx>
        <c:axId val="1967450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6745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299369490395267"/>
          <c:y val="8.6924145061469504E-2"/>
          <c:w val="0.34918072974377573"/>
          <c:h val="0.811671912210385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912-F442-A440-268CAA51C8E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912-F442-A440-268CAA51C8E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Лист1!$A$2:$A$3</c:f>
              <c:strCache>
                <c:ptCount val="2"/>
                <c:pt idx="0">
                  <c:v>"НІ"</c:v>
                </c:pt>
                <c:pt idx="1">
                  <c:v>"ТАК"</c:v>
                </c:pt>
              </c:strCache>
            </c:strRef>
          </c:cat>
          <c:val>
            <c:numRef>
              <c:f>Лист1!$B$2:$B$3</c:f>
              <c:numCache>
                <c:formatCode>0.0%</c:formatCode>
                <c:ptCount val="2"/>
                <c:pt idx="0">
                  <c:v>0.98499999999999999</c:v>
                </c:pt>
                <c:pt idx="1">
                  <c:v>1.4999999999999999E-2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0912-F442-A440-268CAA51C8E6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5162923931230974"/>
          <c:y val="0.23121063562860819"/>
          <c:w val="0.1696306032073753"/>
          <c:h val="0.2481323007574735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50000"/>
                      <a:satMod val="300000"/>
                    </a:schemeClr>
                  </a:gs>
                  <a:gs pos="35000">
                    <a:schemeClr val="accent1">
                      <a:tint val="37000"/>
                      <a:satMod val="300000"/>
                    </a:schemeClr>
                  </a:gs>
                  <a:gs pos="100000">
                    <a:schemeClr val="accent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1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F4B-6341-BFC0-AE9E58EF52C5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2">
                    <a:shade val="95000"/>
                  </a:schemeClr>
                </a:solidFill>
                <a:round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F4B-6341-BFC0-AE9E58EF52C5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Лист1!$A$2:$A$3</c:f>
              <c:strCache>
                <c:ptCount val="2"/>
                <c:pt idx="0">
                  <c:v>"Так, забезпечений/-на"</c:v>
                </c:pt>
                <c:pt idx="1">
                  <c:v>"Не повною мірою / частково"</c:v>
                </c:pt>
              </c:strCache>
            </c:strRef>
          </c:cat>
          <c:val>
            <c:numRef>
              <c:f>Лист1!$B$2:$B$3</c:f>
              <c:numCache>
                <c:formatCode>0.0%</c:formatCode>
                <c:ptCount val="2"/>
                <c:pt idx="0">
                  <c:v>0.98499999999999999</c:v>
                </c:pt>
                <c:pt idx="1">
                  <c:v>1.4999999999999999E-2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F4B-6341-BFC0-AE9E58EF52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7.8843634964730919E-3"/>
          <c:y val="0.32809830468476336"/>
          <c:w val="0.37758547886488758"/>
          <c:h val="0.343803159720867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622726624228054E-2"/>
          <c:y val="8.7437448137666643E-2"/>
          <c:w val="0.9137727337577195"/>
          <c:h val="0.6028680549767910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explosion val="15"/>
          <c:dPt>
            <c:idx val="0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F4F-234C-9AB9-A7E8E62DF421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F4F-234C-9AB9-A7E8E62DF421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F4F-234C-9AB9-A7E8E62DF421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BF4F-234C-9AB9-A7E8E62DF421}"/>
              </c:ext>
            </c:extLst>
          </c:dPt>
          <c:dPt>
            <c:idx val="4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BF4F-234C-9AB9-A7E8E62DF42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Лист1!$A$2:$A$6</c:f>
              <c:strCache>
                <c:ptCount val="5"/>
                <c:pt idx="0">
                  <c:v>Намагаємося робити усе можливе</c:v>
                </c:pt>
                <c:pt idx="1">
                  <c:v>Дотримуєся міжнародних стандартів лікування</c:v>
                </c:pt>
                <c:pt idx="2">
                  <c:v>Робимо все повною мірою</c:v>
                </c:pt>
                <c:pt idx="3">
                  <c:v>Дотримуємося протоколів</c:v>
                </c:pt>
                <c:pt idx="4">
                  <c:v>Не дотримуємося стандартів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</c:v>
                </c:pt>
                <c:pt idx="1">
                  <c:v>53</c:v>
                </c:pt>
                <c:pt idx="2">
                  <c:v>4</c:v>
                </c:pt>
                <c:pt idx="3">
                  <c:v>7</c:v>
                </c:pt>
                <c:pt idx="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BF4F-234C-9AB9-A7E8E62DF4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6551908039105119E-2"/>
          <c:y val="0.74631682314446079"/>
          <c:w val="0.97336727969400716"/>
          <c:h val="0.226071579984853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4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0ABE3FA-2A2E-BE45-9595-3C84308DA9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0F53018A-1BEA-224F-B651-0C09D73237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AB4B27C-FDA8-F44E-B301-3744EFD40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95AB-B42C-A347-A0BE-C594E11C816A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222BA39-5DEC-E746-B6FF-EB3372DAD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9987BA6-EB88-C849-A72C-7403DF7FA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850C-2B6C-6245-87BB-3142ADBCEA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4223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F1634A8-2349-1B4D-999A-47D834FA1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0C9CDAC3-484C-6547-B3B8-775AA57350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7842114-2CED-6447-99F0-127F6B455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95AB-B42C-A347-A0BE-C594E11C816A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F2C79676-EE83-E943-A7E0-623DA590B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6F0BCDE-F54A-4C43-8B4F-5FDB9CA62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850C-2B6C-6245-87BB-3142ADBCEA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175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5749F557-0DDA-114E-95B5-9DC994F2B9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361B5084-DAFB-A241-8AE5-50BE80C27E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41AF1FF-48E4-FD4D-AE30-9581B50A9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95AB-B42C-A347-A0BE-C594E11C816A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D2F3BEC-5A43-D648-BE0F-CB00836A5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4ED5F01-66C4-734D-BE0B-E5F308C14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850C-2B6C-6245-87BB-3142ADBCEA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1067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89CDB25-F778-B443-A6AB-60AFB0678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6B523C8-6E73-DD4F-95BC-63F1037BCC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EE16616-E68B-084E-B4E5-AD9E78DBB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95AB-B42C-A347-A0BE-C594E11C816A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8C60F81-A443-8849-98C8-DEF032617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C4530F1-C3E4-754E-9761-C0A81AB1E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850C-2B6C-6245-87BB-3142ADBCEA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677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FDE8A58-D4B4-F44E-9940-BA41EF634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6C6142BE-8ABE-854C-9EC5-2117A4CD0D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85FD943-22B1-4E41-BD03-B22D09D33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95AB-B42C-A347-A0BE-C594E11C816A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1D45847-9594-8647-A4B1-750A7AEB6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0A697FD-0498-3F42-80C0-5400DF431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850C-2B6C-6245-87BB-3142ADBCEA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13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5A55570-BD4B-A840-B205-CCD7EF429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36D8573-8524-3A49-B9EB-AB70B914BD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A6B9D6CC-2B60-014A-A9B8-599A0D959C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692678D9-2081-9D43-8FFB-05C485047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95AB-B42C-A347-A0BE-C594E11C816A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18DF0773-A93B-E04E-8479-8E51A434A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7F8CBE63-1C75-8343-811F-FAD279270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850C-2B6C-6245-87BB-3142ADBCEA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172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3A129B0-AE94-7841-9595-2E249162F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307AB11F-D778-2240-9111-2174BDFB67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AAA14FBE-4128-6540-95D6-4C2C927981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27A727A7-1CA1-8D4A-9C8A-9AE6985A11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35BC9919-7CA2-8645-88F2-2D5958098F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3BCF12BB-2ADB-F24F-8B8F-495E690FB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95AB-B42C-A347-A0BE-C594E11C816A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AD25DC0B-75D7-264C-B5C5-873868322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4E0CAB5F-8229-4549-83F6-1DC369AA4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850C-2B6C-6245-87BB-3142ADBCEA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940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A679B5E-3B29-4445-B8BA-D2564C531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9F1AF945-7BCB-A64B-BFA8-9F741CE46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95AB-B42C-A347-A0BE-C594E11C816A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A1E72C9B-8E0C-054D-9385-9D5C7D1D7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E72845D1-7411-2843-9F2A-39E36D9BB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850C-2B6C-6245-87BB-3142ADBCEA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612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7C269290-F469-5B42-8D83-09F5D8176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95AB-B42C-A347-A0BE-C594E11C816A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E9D4C349-74E8-2B41-B05C-E0EA83FF2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F823266F-C669-954E-91AC-14AD2DEFE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850C-2B6C-6245-87BB-3142ADBCEA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6298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46C9E2F-CFD8-6144-9F2E-EC0B6E9BD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3D68360-A406-5249-98D7-069C77E34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2AA35EC9-0C2A-B443-8561-ED0A4CB895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DCF1376A-6E2B-0C43-8A7C-BA8357B94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95AB-B42C-A347-A0BE-C594E11C816A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33688916-9067-1140-ACC7-526A0ACE6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23A026BB-6C69-EB4F-8307-9D90C8465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850C-2B6C-6245-87BB-3142ADBCEA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56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BBCF084-E4D7-4B4E-88AA-C2D806A63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C5443C97-9A9D-AA4C-A811-BA0D022F4B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4EBBAADB-0C11-6244-AE10-8D861E230B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F76819CE-A320-5C43-8C9F-07F80C503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95AB-B42C-A347-A0BE-C594E11C816A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1C5E6793-9B9D-884E-A3DB-BD28AA0AF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1C43D502-B30B-5D47-8499-3DE7A4C2F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850C-2B6C-6245-87BB-3142ADBCEA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5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8114650-0F1E-594D-9916-99A87AD56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CD0EEF80-26CE-3244-A717-E3020CD7A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15B2203-685D-B349-B129-AB4E35DBB9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D95AB-B42C-A347-A0BE-C594E11C816A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14CFDC6-2F07-7A43-9136-951A6BCE65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0F0B3A9-B921-B348-A1FD-596D77E2D4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8850C-2B6C-6245-87BB-3142ADBCEA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2848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EE3D0A8-FC06-464A-A223-DC51282CB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79110"/>
            <a:ext cx="9591304" cy="2686589"/>
          </a:xfrm>
        </p:spPr>
        <p:txBody>
          <a:bodyPr>
            <a:noAutofit/>
          </a:bodyPr>
          <a:lstStyle/>
          <a:p>
            <a:r>
              <a:rPr lang="uk-UA" sz="44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Оцінка доступності клієнтів реабілітаційних центрів </a:t>
            </a:r>
            <a:br>
              <a:rPr lang="uk-UA" sz="44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</a:br>
            <a:r>
              <a:rPr lang="uk-UA" sz="44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до медичних і соціальних послуг</a:t>
            </a:r>
            <a:br>
              <a:rPr lang="uk-UA" sz="44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</a:br>
            <a:r>
              <a:rPr lang="uk-UA" sz="44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(</a:t>
            </a:r>
            <a:r>
              <a:rPr lang="uk-UA" sz="44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результати опитування</a:t>
            </a:r>
            <a:r>
              <a:rPr lang="uk-UA" sz="44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) </a:t>
            </a:r>
            <a:r>
              <a:rPr lang="ru-RU" sz="4000" b="1" dirty="0"/>
              <a:t/>
            </a:r>
            <a:br>
              <a:rPr lang="ru-RU" sz="4000" b="1" dirty="0"/>
            </a:br>
            <a:endParaRPr lang="ru-RU" sz="4000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737E98BE-BEDA-B846-B9A5-1FF34DF3C7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3962" y="5143499"/>
            <a:ext cx="10199538" cy="698501"/>
          </a:xfrm>
        </p:spPr>
        <p:txBody>
          <a:bodyPr/>
          <a:lstStyle/>
          <a:p>
            <a:r>
              <a:rPr lang="ru-RU" dirty="0"/>
              <a:t>Димарецький Олег, БО БФ «ВОЛНА»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5374F6A4-D806-7141-9318-9CDC11EC1FB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5660" y="275152"/>
            <a:ext cx="1590675" cy="1035049"/>
          </a:xfrm>
          <a:prstGeom prst="rect">
            <a:avLst/>
          </a:prstGeom>
        </p:spPr>
      </p:pic>
      <p:cxnSp>
        <p:nvCxnSpPr>
          <p:cNvPr id="6" name="Прямая соединительная линия 5">
            <a:extLst>
              <a:ext uri="{FF2B5EF4-FFF2-40B4-BE49-F238E27FC236}">
                <a16:creationId xmlns="" xmlns:a16="http://schemas.microsoft.com/office/drawing/2014/main" id="{CCD28F73-1EA3-E24B-8A7D-5275CC2E8BC9}"/>
              </a:ext>
            </a:extLst>
          </p:cNvPr>
          <p:cNvCxnSpPr/>
          <p:nvPr/>
        </p:nvCxnSpPr>
        <p:spPr>
          <a:xfrm>
            <a:off x="855023" y="792677"/>
            <a:ext cx="4227616" cy="0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="" xmlns:a16="http://schemas.microsoft.com/office/drawing/2014/main" id="{BD146DE3-5741-D54A-A560-E4801CC1519A}"/>
              </a:ext>
            </a:extLst>
          </p:cNvPr>
          <p:cNvCxnSpPr/>
          <p:nvPr/>
        </p:nvCxnSpPr>
        <p:spPr>
          <a:xfrm>
            <a:off x="6923314" y="792677"/>
            <a:ext cx="4191990" cy="0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85400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>
                <a:solidFill>
                  <a:srgbClr val="70AD47">
                    <a:lumMod val="50000"/>
                  </a:srgbClr>
                </a:solidFill>
                <a:latin typeface="Calibri" panose="020F0502020204030204"/>
              </a:rPr>
              <a:t>РЕКОМЕНДАЦІЇ (1)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uk-UA" sz="3200" b="1" dirty="0">
                <a:solidFill>
                  <a:prstClr val="black"/>
                </a:solidFill>
              </a:rPr>
              <a:t>Персоналом РЦ </a:t>
            </a:r>
            <a:r>
              <a:rPr lang="uk-UA" sz="3200" dirty="0">
                <a:solidFill>
                  <a:prstClr val="black"/>
                </a:solidFill>
              </a:rPr>
              <a:t>вивчити та розглянути можливості запровадження на базі РЦ додаткових послуг для ЛВН і людей, що  мають РВВПР (у </a:t>
            </a:r>
            <a:r>
              <a:rPr lang="uk-UA" sz="3200" dirty="0" err="1">
                <a:solidFill>
                  <a:prstClr val="black"/>
                </a:solidFill>
              </a:rPr>
              <a:t>т.ч</a:t>
            </a:r>
            <a:r>
              <a:rPr lang="uk-UA" sz="3200" dirty="0">
                <a:solidFill>
                  <a:prstClr val="black"/>
                </a:solidFill>
              </a:rPr>
              <a:t>. з урахуванням можливості оплати за рахунок НСЗУ)</a:t>
            </a:r>
          </a:p>
          <a:p>
            <a:pPr marL="0" lvl="0" indent="0">
              <a:buNone/>
            </a:pPr>
            <a:r>
              <a:rPr lang="uk-UA" sz="3200" b="1" dirty="0">
                <a:solidFill>
                  <a:prstClr val="black"/>
                </a:solidFill>
              </a:rPr>
              <a:t>Персоналом РЦ спільно з сервісними НУО</a:t>
            </a:r>
            <a:r>
              <a:rPr lang="uk-UA" sz="3200" dirty="0">
                <a:solidFill>
                  <a:prstClr val="black"/>
                </a:solidFill>
              </a:rPr>
              <a:t>, які працюють у сфері підтримки ЛВН і людей, що  мають РВВПР,  розглянути питання щодо можливості запровадження у РЦ визначених (додаткових) послуг за підтримки програм і проектів сервісних НУО</a:t>
            </a:r>
            <a:endParaRPr lang="ru-RU" sz="3200" dirty="0">
              <a:solidFill>
                <a:prstClr val="black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5190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BA3F414-AC66-2F42-94AA-510DB152B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500" y="200025"/>
            <a:ext cx="10515600" cy="879475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РЕКОМЕНДАЦІЇ (2)</a:t>
            </a:r>
            <a:endParaRPr lang="ru-RU" sz="3600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158998D-9610-4F43-8850-6A660B7E17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900" y="990600"/>
            <a:ext cx="11163300" cy="51180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b="1" dirty="0"/>
              <a:t>Сервісним НУО </a:t>
            </a:r>
          </a:p>
          <a:p>
            <a:pPr>
              <a:buFontTx/>
              <a:buChar char="-"/>
            </a:pPr>
            <a:r>
              <a:rPr lang="uk-UA" dirty="0"/>
              <a:t>активізувати свою діяльність щодо здійснення соціальної підтримки як самих пацієнтів РЦ, так і їхнього соціального оточення (родичів, близьких друзів);</a:t>
            </a:r>
          </a:p>
          <a:p>
            <a:pPr>
              <a:buFontTx/>
              <a:buChar char="-"/>
            </a:pPr>
            <a:r>
              <a:rPr lang="uk-UA" dirty="0"/>
              <a:t>мобілізувати свою діяльність на здійснення інформаційно-просвітницької роботи та соціального супроводу пацієнтів РЦ;</a:t>
            </a:r>
          </a:p>
          <a:p>
            <a:pPr marL="0" indent="0">
              <a:buNone/>
            </a:pPr>
            <a:r>
              <a:rPr lang="uk-UA" dirty="0"/>
              <a:t>- вжити заходів щодо:</a:t>
            </a:r>
            <a:endParaRPr lang="ru-RU" dirty="0"/>
          </a:p>
          <a:p>
            <a:r>
              <a:rPr lang="uk-UA" dirty="0"/>
              <a:t>вивчення та подальшого поширення досвіду роботи із запровадження кращих практик даної сфери діяльності в інших регіонах України;</a:t>
            </a:r>
            <a:endParaRPr lang="ru-RU" dirty="0"/>
          </a:p>
          <a:p>
            <a:r>
              <a:rPr lang="uk-UA" dirty="0"/>
              <a:t>налагодження співпраці з якомога ширшим колом РЦ задля вивчення питання щодо забезпечення захисту прав і інтересів клієнтів РЦ, зокрема з ЛВН і людей, які  мають РВВПР.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26698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8F2E964-E04C-F849-81C9-DCF26F0DC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1375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РЕКОМЕНДАЦІЇ (3)</a:t>
            </a:r>
            <a:endParaRPr lang="ru-RU" sz="3600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1A19A53-3703-324E-ABFB-A19A65333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6500"/>
            <a:ext cx="10960100" cy="530860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59AE4465-B862-074A-89EA-D858BE20EFB0}"/>
              </a:ext>
            </a:extLst>
          </p:cNvPr>
          <p:cNvSpPr/>
          <p:nvPr/>
        </p:nvSpPr>
        <p:spPr>
          <a:xfrm>
            <a:off x="1187450" y="1320800"/>
            <a:ext cx="102616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Проведене </a:t>
            </a:r>
            <a:r>
              <a:rPr lang="uk-UA" sz="3200" dirty="0">
                <a:ea typeface="Times New Roman" panose="02020603050405020304" pitchFamily="18" charset="0"/>
              </a:rPr>
              <a:t>опитування </a:t>
            </a:r>
            <a:r>
              <a:rPr lang="uk-UA" sz="3200" dirty="0">
                <a:solidFill>
                  <a:srgbClr val="000000"/>
                </a:solidFill>
                <a:ea typeface="Times New Roman" panose="02020603050405020304" pitchFamily="18" charset="0"/>
              </a:rPr>
              <a:t>є пілотним і охопило невелику кількість РЦ країни, тому існує </a:t>
            </a:r>
            <a:r>
              <a:rPr lang="uk-UA" sz="3200" i="1" dirty="0">
                <a:solidFill>
                  <a:srgbClr val="000000"/>
                </a:solidFill>
                <a:ea typeface="Times New Roman" panose="02020603050405020304" pitchFamily="18" charset="0"/>
              </a:rPr>
              <a:t>потреба у здійснені широкомасштабного дослідження на національному рівні з метою:</a:t>
            </a:r>
          </a:p>
          <a:p>
            <a:pPr marL="457200" indent="-457200">
              <a:buFontTx/>
              <a:buChar char="-"/>
            </a:pPr>
            <a:r>
              <a:rPr lang="uk-UA" sz="3200" i="1" dirty="0">
                <a:solidFill>
                  <a:srgbClr val="000000"/>
                </a:solidFill>
                <a:ea typeface="Times New Roman" panose="02020603050405020304" pitchFamily="18" charset="0"/>
              </a:rPr>
              <a:t>вивчити різні аспекти доступності й надання комплексу послуг пацієнтам РЦ, </a:t>
            </a:r>
          </a:p>
          <a:p>
            <a:pPr marL="457200" indent="-457200">
              <a:buFontTx/>
              <a:buChar char="-"/>
            </a:pPr>
            <a:r>
              <a:rPr lang="uk-UA" sz="3200" i="1" dirty="0">
                <a:solidFill>
                  <a:srgbClr val="000000"/>
                </a:solidFill>
                <a:ea typeface="Times New Roman" panose="02020603050405020304" pitchFamily="18" charset="0"/>
              </a:rPr>
              <a:t>здійснити якісний аналіз проблемних питань, що перешкоджають як ефективній реабілітації, так і отриманню необхідних медичних і соціальних послуг ЛВН і людям, які  мають РВВПР.</a:t>
            </a:r>
            <a:r>
              <a:rPr lang="ru-RU" sz="3200" dirty="0">
                <a:effectLst/>
              </a:rPr>
              <a:t>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8852754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ПРИПУЩЕННЯ!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uk-UA" dirty="0" smtClean="0"/>
              <a:t>Вважаючи на те, що відкриті центри, які приймали участь у опитуванні, надали здебільш  інформацію про потребу у забезпеченні додаткових медичних послугах, то це може свідчити про те, що у закритих або центрах, які не входили у опитування, є відсутність необхідної допомоги щодо ВІЛ/ТБ/ВГС або іншими сукупними хворобами у ЛВНІ, що у свою чергу надає право стверджувати про великий ризик порушення </a:t>
            </a:r>
            <a:r>
              <a:rPr lang="ru-RU" dirty="0" smtClean="0">
                <a:solidFill>
                  <a:srgbClr val="000000"/>
                </a:solidFill>
                <a:latin typeface="PT Serif"/>
              </a:rPr>
              <a:t>Права </a:t>
            </a:r>
            <a:r>
              <a:rPr lang="ru-RU" dirty="0">
                <a:solidFill>
                  <a:srgbClr val="000000"/>
                </a:solidFill>
                <a:latin typeface="PT Serif"/>
              </a:rPr>
              <a:t>на </a:t>
            </a:r>
            <a:r>
              <a:rPr lang="ru-RU" dirty="0" err="1">
                <a:solidFill>
                  <a:srgbClr val="000000"/>
                </a:solidFill>
                <a:latin typeface="PT Serif"/>
              </a:rPr>
              <a:t>охорону</a:t>
            </a:r>
            <a:r>
              <a:rPr lang="ru-RU" dirty="0">
                <a:solidFill>
                  <a:srgbClr val="000000"/>
                </a:solidFill>
                <a:latin typeface="PT Serif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PT Serif"/>
              </a:rPr>
              <a:t>здоров 'я</a:t>
            </a:r>
            <a:r>
              <a:rPr lang="uk-UA" dirty="0" smtClean="0"/>
              <a:t>!</a:t>
            </a:r>
          </a:p>
          <a:p>
            <a:pPr marL="0" indent="0">
              <a:buNone/>
            </a:pPr>
            <a:r>
              <a:rPr lang="ru-RU" dirty="0" err="1">
                <a:solidFill>
                  <a:srgbClr val="FF0000"/>
                </a:solidFill>
                <a:latin typeface="PT Sans"/>
              </a:rPr>
              <a:t>Конституція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України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гарантує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кожному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громадянину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право на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охорону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здоров’я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,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медичну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допомогу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та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медичне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страхування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(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стаття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49).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Це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право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забезпечується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державним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фінансуванням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відповідних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соціально-економічних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, медико-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санітарних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і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оздоровчо-профілактичних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програм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. Держава повинна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створювати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умови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для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ефективного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і доступного для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всіх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громадян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медичного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обслуговування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. У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державних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і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комунальних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закладах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охорони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здоров’я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медична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допомога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повинна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надаватися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безоплатно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.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Крім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того, держава повинна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дбати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про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розвиток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фізичної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культури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і спорту,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забезпечує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санітарно-епідемічне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PT Sans"/>
              </a:rPr>
              <a:t>благополуччя</a:t>
            </a:r>
            <a:r>
              <a:rPr lang="ru-RU" dirty="0">
                <a:solidFill>
                  <a:srgbClr val="FF0000"/>
                </a:solidFill>
                <a:latin typeface="PT Sans"/>
              </a:rPr>
              <a:t>.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403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B6E5897-8397-9341-8EAF-7D3F82F8B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168673"/>
            <a:ext cx="10515600" cy="771128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МЕТА І ЗАВДАННЯ ОПИТУВАННЯ</a:t>
            </a:r>
            <a:endParaRPr lang="ru-RU" sz="3200" b="1" i="1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B285EDB-D769-F945-93B0-9F5F763C9E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200" y="1930401"/>
            <a:ext cx="11252200" cy="49021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/>
              <a:t>Мета опитування – </a:t>
            </a:r>
            <a:r>
              <a:rPr lang="uk-UA" dirty="0"/>
              <a:t>оцінити дотримання права на медичну допомогу та здоров’я ЛВН і людей з РВВПР шляхом аналізу наданих послуг РЦ різних форм власності.</a:t>
            </a:r>
          </a:p>
          <a:p>
            <a:pPr marL="0" indent="0">
              <a:buNone/>
            </a:pPr>
            <a:r>
              <a:rPr lang="uk-UA" b="1" dirty="0"/>
              <a:t>Завдання опитування:</a:t>
            </a:r>
            <a:endParaRPr lang="ru-RU" dirty="0"/>
          </a:p>
          <a:p>
            <a:r>
              <a:rPr lang="uk-UA" dirty="0"/>
              <a:t>проаналізувати доступність медичних послуг та належної медичної допомоги (у </a:t>
            </a:r>
            <a:r>
              <a:rPr lang="uk-UA" dirty="0" err="1"/>
              <a:t>т.ч</a:t>
            </a:r>
            <a:r>
              <a:rPr lang="uk-UA" dirty="0"/>
              <a:t>., доступ клієнтів РЦ до послуг з профілактики, тестування та лікування ВІЛ, ТБ і гепатитів) у РЦ;</a:t>
            </a:r>
            <a:endParaRPr lang="ru-RU" dirty="0"/>
          </a:p>
          <a:p>
            <a:r>
              <a:rPr lang="uk-UA" dirty="0"/>
              <a:t>виявити основні фактори, що перешкоджають доступу до послуг із захисту здоров’я ЛВН і людей з РВВПР у реабілітаційних установах;</a:t>
            </a:r>
            <a:endParaRPr lang="ru-RU" dirty="0"/>
          </a:p>
          <a:p>
            <a:r>
              <a:rPr lang="uk-UA" dirty="0"/>
              <a:t>визначити і проаналізувати ризики порушення основних прав ЛВН і людей з РВВПР у реабілітаційних центрах в Україні.</a:t>
            </a:r>
            <a:endParaRPr lang="ru-RU" dirty="0"/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1D044AD9-6AC0-C242-9BFD-4A64345FA59A}"/>
              </a:ext>
            </a:extLst>
          </p:cNvPr>
          <p:cNvSpPr txBox="1">
            <a:spLocks/>
          </p:cNvSpPr>
          <p:nvPr/>
        </p:nvSpPr>
        <p:spPr>
          <a:xfrm>
            <a:off x="1041400" y="1757362"/>
            <a:ext cx="10515600" cy="10318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i="1" dirty="0"/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D56DD03C-8F94-FF4A-89F5-ED02AF9681B7}"/>
              </a:ext>
            </a:extLst>
          </p:cNvPr>
          <p:cNvSpPr txBox="1">
            <a:spLocks/>
          </p:cNvSpPr>
          <p:nvPr/>
        </p:nvSpPr>
        <p:spPr>
          <a:xfrm>
            <a:off x="584200" y="939801"/>
            <a:ext cx="11061700" cy="10318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400" dirty="0"/>
              <a:t>Опитування проведено у межах проекту </a:t>
            </a:r>
            <a:r>
              <a:rPr lang="uk-UA" sz="2400" i="1" dirty="0"/>
              <a:t>«Моніторинг реабілітаційних центрів щодо забезпечення права на здоров’я».</a:t>
            </a: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4168417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830BDA4-48D6-D749-8068-8F2E5A067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467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ЦІЛЬОВІ ГРУПИ ТА ОБ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’</a:t>
            </a:r>
            <a:r>
              <a:rPr lang="uk-UA" sz="32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ЄКТ </a:t>
            </a:r>
            <a:r>
              <a:rPr lang="uk-UA" sz="3200" b="1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ОПИТУВАННЯ</a:t>
            </a:r>
            <a:endParaRPr lang="ru-RU" sz="3200" b="1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63FEE11-EBB5-6E41-95DD-AA2069AB3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37101"/>
            <a:ext cx="10515600" cy="1016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3200" b="1" dirty="0"/>
              <a:t>Всього опитано </a:t>
            </a:r>
            <a:r>
              <a:rPr lang="uk-UA" sz="3200" b="1" i="1" dirty="0" smtClean="0"/>
              <a:t>2</a:t>
            </a:r>
            <a:r>
              <a:rPr lang="en-US" sz="3200" b="1" i="1" smtClean="0"/>
              <a:t>86</a:t>
            </a:r>
            <a:r>
              <a:rPr lang="uk-UA" sz="3200" b="1" i="1" smtClean="0"/>
              <a:t> </a:t>
            </a:r>
            <a:r>
              <a:rPr lang="uk-UA" sz="3200" b="1" i="1" dirty="0"/>
              <a:t>респонденти</a:t>
            </a:r>
            <a:r>
              <a:rPr lang="uk-UA" sz="3200" dirty="0"/>
              <a:t>, з них:  207 осіб з числа отримувачів послуг та 79 з числа надавачів послуг.</a:t>
            </a:r>
            <a:endParaRPr lang="ru-RU" sz="3200" dirty="0"/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6854F7CC-816C-1F4E-BACB-868CE4B86A4B}"/>
              </a:ext>
            </a:extLst>
          </p:cNvPr>
          <p:cNvSpPr txBox="1">
            <a:spLocks/>
          </p:cNvSpPr>
          <p:nvPr/>
        </p:nvSpPr>
        <p:spPr>
          <a:xfrm>
            <a:off x="838200" y="1384300"/>
            <a:ext cx="10629900" cy="29590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3200" b="1" dirty="0">
                <a:latin typeface="+mn-lt"/>
              </a:rPr>
              <a:t>Цільові групи </a:t>
            </a:r>
            <a:r>
              <a:rPr lang="uk-UA" sz="3200" b="1" dirty="0" smtClean="0">
                <a:latin typeface="+mn-lt"/>
              </a:rPr>
              <a:t>ОПИТУВАННЯ:</a:t>
            </a:r>
            <a:endParaRPr lang="uk-UA" sz="3200" b="1" dirty="0">
              <a:latin typeface="+mn-lt"/>
            </a:endParaRPr>
          </a:p>
          <a:p>
            <a:endParaRPr lang="ru-RU" sz="3200" dirty="0">
              <a:latin typeface="+mn-lt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uk-UA" sz="3200" dirty="0">
                <a:latin typeface="+mn-lt"/>
              </a:rPr>
              <a:t>ЛВН і люди з РВВПР (у </a:t>
            </a:r>
            <a:r>
              <a:rPr lang="uk-UA" sz="3200" dirty="0" err="1">
                <a:latin typeface="+mn-lt"/>
              </a:rPr>
              <a:t>т.ч</a:t>
            </a:r>
            <a:r>
              <a:rPr lang="uk-UA" sz="3200" dirty="0">
                <a:latin typeface="+mn-lt"/>
              </a:rPr>
              <a:t>. ЛЖН) та проходять реабілітацію у РЦ – </a:t>
            </a:r>
            <a:r>
              <a:rPr lang="uk-UA" sz="3200" i="1" dirty="0">
                <a:latin typeface="+mn-lt"/>
              </a:rPr>
              <a:t>отримувачі послуг</a:t>
            </a:r>
            <a:r>
              <a:rPr lang="uk-UA" sz="3200" dirty="0">
                <a:latin typeface="+mn-lt"/>
              </a:rPr>
              <a:t>;</a:t>
            </a:r>
          </a:p>
          <a:p>
            <a:pPr marL="457200" lvl="0" indent="-457200">
              <a:buFontTx/>
              <a:buChar char="-"/>
            </a:pPr>
            <a:endParaRPr lang="ru-RU" sz="3200" dirty="0">
              <a:latin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err="1">
                <a:latin typeface="+mn-lt"/>
              </a:rPr>
              <a:t>працівники</a:t>
            </a:r>
            <a:r>
              <a:rPr lang="ru-RU" sz="3200" dirty="0">
                <a:latin typeface="+mn-lt"/>
              </a:rPr>
              <a:t> РЦ </a:t>
            </a:r>
            <a:r>
              <a:rPr lang="ru-RU" sz="3200" dirty="0" err="1">
                <a:latin typeface="+mn-lt"/>
              </a:rPr>
              <a:t>або</a:t>
            </a:r>
            <a:r>
              <a:rPr lang="ru-RU" sz="3200" dirty="0">
                <a:latin typeface="+mn-lt"/>
              </a:rPr>
              <a:t> </a:t>
            </a:r>
            <a:r>
              <a:rPr lang="ru-RU" sz="3200" dirty="0" err="1">
                <a:latin typeface="+mn-lt"/>
              </a:rPr>
              <a:t>представники</a:t>
            </a:r>
            <a:r>
              <a:rPr lang="ru-RU" sz="3200" dirty="0">
                <a:latin typeface="+mn-lt"/>
              </a:rPr>
              <a:t> </a:t>
            </a:r>
            <a:r>
              <a:rPr lang="ru-RU" sz="3200" dirty="0" err="1">
                <a:latin typeface="+mn-lt"/>
              </a:rPr>
              <a:t>партнерських</a:t>
            </a:r>
            <a:r>
              <a:rPr lang="ru-RU" sz="3200" dirty="0">
                <a:latin typeface="+mn-lt"/>
              </a:rPr>
              <a:t> </a:t>
            </a:r>
            <a:r>
              <a:rPr lang="ru-RU" sz="3200" dirty="0" err="1">
                <a:latin typeface="+mn-lt"/>
              </a:rPr>
              <a:t>організацій</a:t>
            </a:r>
            <a:r>
              <a:rPr lang="ru-RU" sz="3200" dirty="0">
                <a:latin typeface="+mn-lt"/>
              </a:rPr>
              <a:t> – </a:t>
            </a:r>
            <a:r>
              <a:rPr lang="ru-RU" sz="3200" i="1" dirty="0" err="1">
                <a:latin typeface="+mn-lt"/>
              </a:rPr>
              <a:t>надавачі</a:t>
            </a:r>
            <a:r>
              <a:rPr lang="ru-RU" sz="3200" i="1" dirty="0">
                <a:latin typeface="+mn-lt"/>
              </a:rPr>
              <a:t> </a:t>
            </a:r>
            <a:r>
              <a:rPr lang="ru-RU" sz="3200" i="1" dirty="0" err="1">
                <a:latin typeface="+mn-lt"/>
              </a:rPr>
              <a:t>послуг</a:t>
            </a:r>
            <a:r>
              <a:rPr lang="ru-RU" sz="3200" dirty="0">
                <a:latin typeface="+mn-lt"/>
              </a:rPr>
              <a:t>.</a:t>
            </a:r>
            <a:r>
              <a:rPr lang="ru-RU" sz="3200" dirty="0">
                <a:effectLst/>
                <a:latin typeface="+mn-lt"/>
              </a:rPr>
              <a:t> </a:t>
            </a:r>
            <a:endParaRPr lang="ru-RU" sz="3200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44638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A2130A2-0DDF-674F-8BAF-D7DA47BE9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057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ОРГАНІЗАЦІЯ ОПИТУВАННЯ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F1F668A-D465-9D45-BE60-7AD2694A2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500" y="1470025"/>
            <a:ext cx="10858500" cy="31527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3200" b="1" dirty="0"/>
              <a:t>Методи збору інформації</a:t>
            </a:r>
            <a:r>
              <a:rPr lang="uk-UA" sz="3200" dirty="0"/>
              <a:t> – проведення стандартизованих інтерв'ю з цільовими групами </a:t>
            </a:r>
            <a:r>
              <a:rPr lang="uk-UA" sz="3200" dirty="0" smtClean="0"/>
              <a:t>ОПИТУВАННЯ </a:t>
            </a:r>
            <a:r>
              <a:rPr lang="uk-UA" sz="3200" dirty="0"/>
              <a:t>(отримувачами і надавачами послуг).</a:t>
            </a:r>
          </a:p>
          <a:p>
            <a:pPr marL="0" indent="0">
              <a:buNone/>
            </a:pPr>
            <a:endParaRPr lang="uk-UA" sz="2000" b="1" dirty="0"/>
          </a:p>
          <a:p>
            <a:pPr marL="0" indent="0">
              <a:buNone/>
            </a:pPr>
            <a:r>
              <a:rPr lang="uk-UA" sz="3200" b="1" dirty="0"/>
              <a:t>Опитування проведено </a:t>
            </a:r>
            <a:r>
              <a:rPr lang="uk-UA" sz="3200" dirty="0"/>
              <a:t>на базі РЦ (незалежно від форми їх власності), що надають соціальні послуги з правом проживання для ЛВН і людей з РВВПР.</a:t>
            </a:r>
            <a:endParaRPr lang="ru-RU" sz="3200" dirty="0"/>
          </a:p>
        </p:txBody>
      </p:sp>
      <p:sp>
        <p:nvSpPr>
          <p:cNvPr id="4" name="Объект 2">
            <a:extLst>
              <a:ext uri="{FF2B5EF4-FFF2-40B4-BE49-F238E27FC236}">
                <a16:creationId xmlns="" xmlns:a16="http://schemas.microsoft.com/office/drawing/2014/main" id="{8FAC39E4-F993-964C-B571-B51DC11DF11E}"/>
              </a:ext>
            </a:extLst>
          </p:cNvPr>
          <p:cNvSpPr txBox="1">
            <a:spLocks/>
          </p:cNvSpPr>
          <p:nvPr/>
        </p:nvSpPr>
        <p:spPr>
          <a:xfrm>
            <a:off x="825500" y="4937125"/>
            <a:ext cx="10833100" cy="1434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3200" b="1" dirty="0"/>
              <a:t>Регіони опитування: </a:t>
            </a:r>
            <a:r>
              <a:rPr lang="uk-UA" sz="3200" dirty="0"/>
              <a:t>м. Київ, Дніпропетровська, Івано-Франківська,  Львівська, Одеська, Полтавська і Харківська області.</a:t>
            </a:r>
            <a:r>
              <a:rPr lang="ru-RU" sz="3200" dirty="0">
                <a:effectLst/>
              </a:rPr>
              <a:t>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790292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F4A6515-0DF0-FC4A-8B12-12C587CDD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707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РЕЗУЛЬТАТИ ОПИТУВАННЯ (1)</a:t>
            </a:r>
            <a:endParaRPr lang="ru-RU" sz="3200" dirty="0">
              <a:latin typeface="+mn-lt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="" xmlns:a16="http://schemas.microsoft.com/office/drawing/2014/main" id="{415115AA-516C-A24F-A64D-3CAB1D4B6DE2}"/>
              </a:ext>
            </a:extLst>
          </p:cNvPr>
          <p:cNvSpPr txBox="1">
            <a:spLocks/>
          </p:cNvSpPr>
          <p:nvPr/>
        </p:nvSpPr>
        <p:spPr>
          <a:xfrm>
            <a:off x="679450" y="1092201"/>
            <a:ext cx="10833100" cy="4825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2400" b="1" dirty="0"/>
              <a:t>Забезпечення права на здоров’я і захист життя</a:t>
            </a:r>
            <a:endParaRPr lang="ru-RU" sz="2400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="" xmlns:a16="http://schemas.microsoft.com/office/drawing/2014/main" id="{F4461B1A-6E95-4C4D-B0E7-FBFB602252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7708064"/>
              </p:ext>
            </p:extLst>
          </p:nvPr>
        </p:nvGraphicFramePr>
        <p:xfrm>
          <a:off x="838200" y="1485900"/>
          <a:ext cx="10858500" cy="520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60937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8EBDD13-5AEB-234E-A315-8606487EFA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92200"/>
            <a:ext cx="10515600" cy="1009732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b="1" dirty="0"/>
              <a:t>Законність утримання пацієнтів у РЦ</a:t>
            </a:r>
            <a:r>
              <a:rPr lang="en-US" b="1" dirty="0"/>
              <a:t> </a:t>
            </a:r>
            <a:endParaRPr lang="uk-UA" b="1" dirty="0"/>
          </a:p>
          <a:p>
            <a:pPr marL="0" indent="0" algn="ctr">
              <a:buNone/>
            </a:pPr>
            <a:r>
              <a:rPr lang="uk-UA" b="1" dirty="0"/>
              <a:t>(розподіл відповідей пацієнтів стосовно вчинення неправомірних дій з їх утримання у РЦ)</a:t>
            </a:r>
            <a:endParaRPr lang="ru-RU" dirty="0"/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62E1B2FB-DB4A-104D-A8B2-E483248A6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707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РЕЗУЛЬТАТИ ОПИТУВАННЯ (2)</a:t>
            </a:r>
            <a:endParaRPr lang="ru-RU" sz="3200" dirty="0">
              <a:latin typeface="+mn-lt"/>
            </a:endParaRP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="" xmlns:a16="http://schemas.microsoft.com/office/drawing/2014/main" id="{DD97FFB7-1257-004D-A5D0-82AB4A84D9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03043444"/>
              </p:ext>
            </p:extLst>
          </p:nvPr>
        </p:nvGraphicFramePr>
        <p:xfrm>
          <a:off x="1543792" y="2303812"/>
          <a:ext cx="9810008" cy="41718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80166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951979F-6069-294D-9A2C-010D0FE50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РЕЗУЛЬТАТИ ОПИТУВАННЯ (3)</a:t>
            </a:r>
            <a:endParaRPr lang="ru-RU" sz="3600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EB9CBA8-6CA2-BD45-96CF-5D2016750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200" y="1143001"/>
            <a:ext cx="10515600" cy="584200"/>
          </a:xfrm>
        </p:spPr>
        <p:txBody>
          <a:bodyPr/>
          <a:lstStyle/>
          <a:p>
            <a:pPr marL="0" indent="0">
              <a:buNone/>
            </a:pPr>
            <a:r>
              <a:rPr lang="uk-UA" b="1" dirty="0"/>
              <a:t>Дотримання права на особисту свободу</a:t>
            </a:r>
            <a:r>
              <a:rPr lang="ru-RU" dirty="0">
                <a:effectLst/>
              </a:rPr>
              <a:t> </a:t>
            </a:r>
            <a:endParaRPr lang="ru-RU" dirty="0"/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="" xmlns:a16="http://schemas.microsoft.com/office/drawing/2014/main" id="{564B66AB-47FA-0F47-9EFA-EAE1A3BF1D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73636134"/>
              </p:ext>
            </p:extLst>
          </p:nvPr>
        </p:nvGraphicFramePr>
        <p:xfrm>
          <a:off x="1003300" y="1727201"/>
          <a:ext cx="9664699" cy="4330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40085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C5D5749-40B5-E94D-9E45-9A01AC9CC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057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РЕЗУЛЬТАТИ ОПИТУВАННЯ (4)</a:t>
            </a:r>
            <a:endParaRPr lang="ru-RU" sz="3200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22ACF5C-28EC-B24F-82CD-15A0ECBBF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0" y="1279525"/>
            <a:ext cx="10515600" cy="561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000" b="1" dirty="0"/>
              <a:t>Забезпечення дотримання стандартів лікування РВВПР</a:t>
            </a:r>
            <a:endParaRPr lang="ru-RU" sz="3000" dirty="0"/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="" xmlns:a16="http://schemas.microsoft.com/office/drawing/2014/main" id="{6485F08E-4252-D345-8A00-AC8C6ED06A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50864184"/>
              </p:ext>
            </p:extLst>
          </p:nvPr>
        </p:nvGraphicFramePr>
        <p:xfrm>
          <a:off x="838200" y="2049144"/>
          <a:ext cx="10312400" cy="43770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42577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8600" lvl="0" indent="-228600">
              <a:lnSpc>
                <a:spcPct val="115000"/>
              </a:lnSpc>
              <a:spcBef>
                <a:spcPts val="1000"/>
              </a:spcBef>
            </a:pPr>
            <a:r>
              <a:rPr lang="uk-UA" sz="2400" b="1" dirty="0" smtClean="0">
                <a:solidFill>
                  <a:srgbClr val="1F4E7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ВИСНОВКИ</a:t>
            </a:r>
            <a:r>
              <a:rPr lang="ru-RU" sz="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6377" y="1311215"/>
            <a:ext cx="10577423" cy="4865748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4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Отже</a:t>
            </a:r>
            <a:r>
              <a:rPr lang="uk-UA" sz="4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результати опитування, що проведене у межах проекту «Моніторинг реабілітаційних центрів щодо забезпечення права на здоров’я» з метою проведення оцінки дотримання права на медичну допомогу та здоров’я ЛВН і людей, які  мають РВВПР, шляхом аналізу наданих послуг у РЦ </a:t>
            </a: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різних форм власності, та враховуючи низку об’єктивних обмежень, що завадили (див. </a:t>
            </a:r>
            <a:r>
              <a:rPr lang="uk-UA" sz="48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Обмеження дослідження</a:t>
            </a: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проведенню більш детального моніторингу, дозволяють зробити певні </a:t>
            </a:r>
            <a:r>
              <a:rPr lang="uk-UA" sz="4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висновки:</a:t>
            </a:r>
            <a:r>
              <a:rPr lang="uk-UA" sz="4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4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Реабілітаційними центрами, які увійшли  до переліку закладів-об’єктів дослідження, незалежно від форми власності, надається широкий спектр медичних і соціальних послуг; в цілому потреби у цих послугах, як стверджують респонденти (як збоку пацієнтів, так і надавачів послуг), задовольняються. Але, водночас, дане опитування не продемонструвало достатнього рівню обізнаності пацієнтів щодо захисту прав і свобод, зокрема права на здоров’я, соціальну підтримку. Тому сервісним НУО, які працюють у сфері підтримки КГ, перш за все  </a:t>
            </a:r>
            <a:r>
              <a:rPr lang="uk-UA" sz="4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ЛВН і людей, які  мають РВВПР, необхідно мобілізувати свою діяльність на здійснення інформаційно-просвітницької роботи та соціального супроводу пацієнтів РЦ.</a:t>
            </a:r>
            <a:endParaRPr lang="ru-RU" sz="4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Дане дослідження продемонструвало, що в цілому РЦ, працівники яких взяли участь в опитуванні, дотримуються міжнародних стандартів надання допомоги пацієнтам визначеної цільової групи, зацікавлені в удосконаленні своєї діяльності, зокрема у покращанні доступності й наданні послуг пацієнтам. Саме тому, виконавцям проекту </a:t>
            </a:r>
            <a:r>
              <a:rPr lang="uk-UA" sz="4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«Моніторинг реабілітаційних центрів щодо забезпечення права на здоров’я» </a:t>
            </a: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 партнерським організаціям необхідно </a:t>
            </a:r>
            <a:r>
              <a:rPr lang="uk-UA" sz="4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вжити заходів щодо вивчення та подальшого поширення досвіду роботи із запровадження кращих практик даної сфери діяльності в інших регіонах України.</a:t>
            </a:r>
            <a:endParaRPr lang="ru-RU" sz="4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Оскільки результати опитування персоналу РЦ свідчать про відсутність додаткових (соціальних) послуг, а більшість респондентів з числа пацієнтів РЦ у своїх відповідях вказали про потребу у таких послугах, </a:t>
            </a:r>
            <a:r>
              <a:rPr lang="uk-UA" sz="4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персоналам</a:t>
            </a: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РЦ спільно з сервісними НУО, які працюють у сфері підтримки ЛВН і людей, які  мають РВВПР,  слід розглянути питання щодо можливості запровадження у РЦ визначених (додаткових) послуг за підтримки програм і проектів сервісних НУО. Крім цього, сервісним НУО необхідно активізувати свою діяльність щодо здійснення соціальної підтримки як самих пацієнтів РЦ, так і їхнього соціального оточення (родичів, близьких друзів).</a:t>
            </a:r>
            <a:endParaRPr lang="ru-RU" sz="4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Даним опитуванням, до якого долучилася невелика кількість РЦ, виявлено, що у ряді РЦ немає додаткових (медичних) послуг, що пов’язані з іншими захворюваннями або ризиками на ці захворювання (зокрема на ТБ, ВІЛ, ВГ), незважаючи на існування потреби у цих послугах. Тому </a:t>
            </a:r>
            <a:r>
              <a:rPr lang="uk-UA" sz="4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недопуск</a:t>
            </a: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організаторів дослідження або відмова низки РЦ від участі у даному опитуванні дозволяють зробити припущення про відсутність таких послуг у цих РЦ взагалі, оскільки виконавцями дослідження повідомлялося про мету і завдання здійснюваної аналітичної роботи.</a:t>
            </a:r>
            <a:endParaRPr lang="ru-RU" sz="4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uk-UA" sz="4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зв’язку з тим, що проведене опитування є пілотним і охопило невелику кількість РЦ, існує потреба у здійснені такого дослідження на національному рівні задля попередження порушення прав громадян.</a:t>
            </a:r>
            <a:endParaRPr lang="ru-RU" sz="4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uk-UA" sz="4800" b="1" dirty="0">
                <a:solidFill>
                  <a:srgbClr val="1F4E7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ru-RU" sz="4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60834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1184</Words>
  <Application>Microsoft Office PowerPoint</Application>
  <PresentationFormat>Широкоэкранный</PresentationFormat>
  <Paragraphs>56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PT Sans</vt:lpstr>
      <vt:lpstr>PT Serif</vt:lpstr>
      <vt:lpstr>Symbol</vt:lpstr>
      <vt:lpstr>Times New Roman</vt:lpstr>
      <vt:lpstr>Тема Office</vt:lpstr>
      <vt:lpstr>Оцінка доступності клієнтів реабілітаційних центрів  до медичних і соціальних послуг (результати опитування)  </vt:lpstr>
      <vt:lpstr>МЕТА І ЗАВДАННЯ ОПИТУВАННЯ</vt:lpstr>
      <vt:lpstr>ЦІЛЬОВІ ГРУПИ ТА ОБ’ЄКТ ОПИТУВАННЯ</vt:lpstr>
      <vt:lpstr>ОРГАНІЗАЦІЯ ОПИТУВАННЯ</vt:lpstr>
      <vt:lpstr>РЕЗУЛЬТАТИ ОПИТУВАННЯ (1)</vt:lpstr>
      <vt:lpstr>РЕЗУЛЬТАТИ ОПИТУВАННЯ (2)</vt:lpstr>
      <vt:lpstr>РЕЗУЛЬТАТИ ОПИТУВАННЯ (3)</vt:lpstr>
      <vt:lpstr>РЕЗУЛЬТАТИ ОПИТУВАННЯ (4)</vt:lpstr>
      <vt:lpstr>ВИСНОВКИ </vt:lpstr>
      <vt:lpstr>РЕКОМЕНДАЦІЇ (1)</vt:lpstr>
      <vt:lpstr>РЕКОМЕНДАЦІЇ (2)</vt:lpstr>
      <vt:lpstr>РЕКОМЕНДАЦІЇ (3)</vt:lpstr>
      <vt:lpstr>ПРИПУЩЕННЯ!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Оцінка доступності клієнтів реабілітаційних центрів  до медичних і соціальних послуг (результати опитування)  </dc:title>
  <dc:creator>Microsoft Office User</dc:creator>
  <cp:lastModifiedBy>пк</cp:lastModifiedBy>
  <cp:revision>15</cp:revision>
  <dcterms:created xsi:type="dcterms:W3CDTF">2020-05-19T07:42:03Z</dcterms:created>
  <dcterms:modified xsi:type="dcterms:W3CDTF">2020-05-29T08:00:05Z</dcterms:modified>
</cp:coreProperties>
</file>