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3" r:id="rId8"/>
    <p:sldId id="265" r:id="rId9"/>
    <p:sldId id="264" r:id="rId10"/>
    <p:sldId id="266" r:id="rId11"/>
    <p:sldId id="269" r:id="rId12"/>
    <p:sldId id="271" r:id="rId13"/>
    <p:sldId id="270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715"/>
    <a:srgbClr val="66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7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208B-8254-4449-A648-C5317ACA4FD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066A-8F27-4242-87B3-063C3A9C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na.in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h.org.ua/wp-content/uploads/2019/11/rehabilitation_for_print.pd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depositphotos_106089278-stock-photo-usa-and-ukraine-mixed-flag.jp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381" y="1131598"/>
            <a:ext cx="11018981" cy="389298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Права</a:t>
            </a:r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uk-UA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дискримінація і стигматизація  </a:t>
            </a:r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людей з наркозалежністю у </a:t>
            </a:r>
            <a:r>
              <a:rPr lang="uk-UA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реабілітаційних центрах </a:t>
            </a:r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України і у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законодавстві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691" y="6077384"/>
            <a:ext cx="9144000" cy="582035"/>
          </a:xfrm>
        </p:spPr>
        <p:txBody>
          <a:bodyPr/>
          <a:lstStyle/>
          <a:p>
            <a:r>
              <a:rPr lang="uk-UA" dirty="0" smtClean="0"/>
              <a:t>Артем </a:t>
            </a:r>
            <a:r>
              <a:rPr lang="uk-UA" dirty="0" err="1" smtClean="0"/>
              <a:t>Осипян</a:t>
            </a:r>
            <a:r>
              <a:rPr lang="uk-UA" dirty="0" smtClean="0"/>
              <a:t> і Тарас Ратушний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7" y="240146"/>
            <a:ext cx="10515600" cy="1136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Онлайн карта </a:t>
            </a:r>
            <a:r>
              <a:rPr lang="uk-UA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реабилитационных</a:t>
            </a:r>
            <a:r>
              <a:rPr lang="uk-UA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центров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6" y="2268248"/>
            <a:ext cx="4022669" cy="2617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7819" y="3300143"/>
            <a:ext cx="4359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http://www.volna.in.ua/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32" y="559090"/>
            <a:ext cx="10515600" cy="11773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Закон «Про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протидії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незаконному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обігу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наркотичних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засобів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психотропних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речовин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прекурсорів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lang="ru-RU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зловживанню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ними»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3708" y="2152072"/>
            <a:ext cx="58558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 раз </a:t>
            </a:r>
            <a:r>
              <a:rPr lang="uk-UA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упоминается</a:t>
            </a:r>
            <a:r>
              <a:rPr lang="uk-UA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слово «наркоман»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uk-UA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uk-UA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дминистративн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ое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наблюдение» за людьми, которые были осуждены за преступления, связанные с наркотиками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Обязательный медицинский осмотр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Принудительное лечение</a:t>
            </a:r>
          </a:p>
        </p:txBody>
      </p:sp>
      <p:pic>
        <p:nvPicPr>
          <p:cNvPr id="6" name="Изображение 3" descr="1*ZSzzBJAHeROvvmbaos8w5Q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708" y1="38243" x2="50708" y2="38243"/>
                        <a14:foregroundMark x1="54875" y1="38441" x2="54875" y2="38441"/>
                        <a14:foregroundMark x1="54417" y1="34412" x2="54417" y2="34412"/>
                        <a14:foregroundMark x1="53833" y1="38838" x2="53833" y2="38838"/>
                        <a14:foregroundMark x1="48958" y1="38639" x2="48958" y2="38639"/>
                        <a14:foregroundMark x1="55667" y1="35535" x2="55667" y2="35535"/>
                        <a14:foregroundMark x1="54500" y1="40687" x2="54500" y2="40687"/>
                        <a14:foregroundMark x1="34125" y1="50396" x2="34125" y2="50396"/>
                        <a14:foregroundMark x1="29417" y1="51321" x2="29417" y2="51321"/>
                        <a14:foregroundMark x1="31375" y1="53104" x2="31375" y2="53104"/>
                        <a14:foregroundMark x1="36208" y1="54227" x2="36208" y2="54227"/>
                        <a14:foregroundMark x1="37750" y1="57199" x2="37750" y2="57199"/>
                        <a14:foregroundMark x1="33000" y1="59709" x2="33000" y2="59709"/>
                        <a14:foregroundMark x1="32292" y1="65786" x2="32292" y2="65786"/>
                        <a14:foregroundMark x1="31708" y1="59379" x2="31708" y2="59379"/>
                        <a14:foregroundMark x1="28917" y1="62483" x2="28917" y2="62483"/>
                        <a14:foregroundMark x1="23708" y1="69617" x2="23708" y2="69617"/>
                        <a14:foregroundMark x1="27208" y1="72787" x2="27208" y2="72787"/>
                        <a14:foregroundMark x1="29750" y1="74769" x2="29750" y2="74769"/>
                        <a14:foregroundMark x1="33667" y1="75694" x2="33667" y2="75694"/>
                        <a14:foregroundMark x1="31125" y1="76618" x2="31125" y2="76618"/>
                        <a14:foregroundMark x1="37375" y1="78269" x2="37375" y2="78269"/>
                        <a14:foregroundMark x1="41667" y1="83421" x2="41667" y2="83421"/>
                        <a14:foregroundMark x1="42708" y1="81176" x2="42708" y2="81176"/>
                        <a14:foregroundMark x1="42708" y1="83223" x2="42708" y2="83223"/>
                        <a14:foregroundMark x1="42125" y1="85403" x2="42125" y2="85403"/>
                        <a14:foregroundMark x1="40875" y1="86724" x2="40875" y2="86724"/>
                        <a14:foregroundMark x1="30792" y1="83223" x2="30792" y2="83223"/>
                        <a14:foregroundMark x1="26292" y1="67107" x2="26292" y2="67107"/>
                        <a14:foregroundMark x1="33583" y1="69617" x2="33583" y2="69617"/>
                        <a14:foregroundMark x1="28375" y1="48151" x2="28375" y2="48151"/>
                        <a14:foregroundMark x1="30542" y1="42470" x2="30542" y2="42470"/>
                        <a14:foregroundMark x1="26500" y1="55152" x2="26500" y2="55152"/>
                        <a14:foregroundMark x1="27333" y1="84875" x2="27333" y2="84875"/>
                        <a14:foregroundMark x1="26500" y1="85799" x2="26500" y2="85799"/>
                        <a14:foregroundMark x1="25583" y1="84676" x2="25583" y2="84676"/>
                        <a14:foregroundMark x1="30208" y1="86129" x2="30208" y2="86129"/>
                        <a14:foregroundMark x1="28125" y1="86328" x2="28125" y2="86328"/>
                        <a14:foregroundMark x1="24542" y1="79524" x2="24542" y2="79524"/>
                        <a14:foregroundMark x1="23708" y1="82497" x2="23708" y2="82497"/>
                        <a14:foregroundMark x1="23625" y1="84676" x2="23625" y2="84676"/>
                        <a14:foregroundMark x1="23833" y1="86129" x2="23833" y2="86129"/>
                        <a14:backgroundMark x1="29625" y1="66909" x2="29625" y2="66909"/>
                        <a14:backgroundMark x1="43417" y1="82695" x2="43417" y2="82695"/>
                        <a14:backgroundMark x1="19917" y1="81968" x2="19917" y2="8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6444" r="15061" b="14264"/>
          <a:stretch/>
        </p:blipFill>
        <p:spPr>
          <a:xfrm>
            <a:off x="-1" y="2817091"/>
            <a:ext cx="5888967" cy="40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Семейный кодекс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Стаття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164.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Підстави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позбавлення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батьківських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</a:t>
            </a: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ru-RU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4) є </a:t>
            </a:r>
            <a:r>
              <a:rPr lang="ru-RU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хронічними</a:t>
            </a:r>
            <a:r>
              <a:rPr lang="ru-RU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алкоголіками</a:t>
            </a:r>
            <a:r>
              <a:rPr lang="ru-RU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наркоманами</a:t>
            </a:r>
            <a:r>
              <a:rPr 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5077" y="1471910"/>
            <a:ext cx="835890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Статья 316 – Публичное употребление наркотиков – лишение свободы до 3-х лет</a:t>
            </a:r>
          </a:p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Статья 322 – «Незаконна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організація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утримання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місць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для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вживання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одурманюючих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засобів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 - штраф/лишение свободы до 3-х лет</a:t>
            </a:r>
          </a:p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ru-RU" sz="2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Стаття</a:t>
            </a:r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309 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«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Незаконне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виробництво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виготовлення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придбання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зберігання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перевезення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чи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пересилання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наркотичних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засобів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психотропних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речовин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або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їх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аналогів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без мети </a:t>
            </a:r>
            <a:r>
              <a:rPr lang="ru-RU" sz="2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збуту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 </a:t>
            </a:r>
          </a:p>
          <a:p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Штраф от 17 000 гривен (710 долларов) до 51 000 гривен (2150 долларов)</a:t>
            </a:r>
            <a:b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Или лишение свободы на срок до 5 лет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поправки №7279*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01254" y="0"/>
            <a:ext cx="10515600" cy="955675"/>
          </a:xfrm>
        </p:spPr>
        <p:txBody>
          <a:bodyPr/>
          <a:lstStyle/>
          <a:p>
            <a:pPr algn="ctr"/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Криминальный кодекс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5225" cy="1325563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309 статья как дискриминация 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наркопотребителей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91" y="2124364"/>
            <a:ext cx="3528289" cy="142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Наркозависимость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1673" y="1939636"/>
            <a:ext cx="3232725" cy="17179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Употребление наркотиков (запрещенных) </a:t>
            </a:r>
            <a:b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без цели сбыта</a:t>
            </a:r>
            <a:endParaRPr lang="en-US" sz="2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9092" y="2124364"/>
            <a:ext cx="3232725" cy="142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Хранение, приобретение…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9092" y="4133274"/>
            <a:ext cx="3232725" cy="142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Уголовная ответственность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9491" y="4133274"/>
            <a:ext cx="3856180" cy="142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Правомерность?</a:t>
            </a:r>
            <a:b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Целесообразность</a:t>
            </a: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b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Дискриминация?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06979" y="2623127"/>
            <a:ext cx="262094" cy="471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264398" y="2623127"/>
            <a:ext cx="268592" cy="471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8580988" y="3546360"/>
            <a:ext cx="669638" cy="5041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555671" y="4608946"/>
            <a:ext cx="1977318" cy="471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«Почему он вообще выступает?»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«Кто его пустил вести доклад?»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«Ну, тогда все понятно…»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«Ясно, продвигает наркотики…»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«Можно забыть все, что он говорил»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«Зачем он вообще об этом сказал?»</a:t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«Какой позор…»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2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2863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Употребление</a:t>
            </a:r>
            <a:r>
              <a:rPr lang="uk-UA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веществ</a:t>
            </a:r>
            <a:r>
              <a:rPr lang="uk-UA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право каждого человека изменять свое состояние сознания. Изменение сознания – это естественная потребность, инстинкт. </a:t>
            </a:r>
          </a:p>
          <a:p>
            <a:pPr marL="0" indent="0" algn="ctr">
              <a:buNone/>
            </a:pPr>
            <a:endParaRPr lang="ru-RU" sz="3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Применение ограничений, запретов и наказания правомерно лишь в тех случаях, когда подобное поведение несет угрозу жизни</a:t>
            </a:r>
            <a:r>
              <a:rPr lang="ru-RU" sz="3000" smtClean="0">
                <a:latin typeface="Courier New" panose="02070309020205020404" pitchFamily="49" charset="0"/>
                <a:cs typeface="Courier New" panose="02070309020205020404" pitchFamily="49" charset="0"/>
              </a:rPr>
              <a:t>, здоровью </a:t>
            </a:r>
            <a:r>
              <a:rPr lang="ru-RU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безопасности окружающих, либо самого человека.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9" t="13387" r="33793" b="5152"/>
          <a:stretch/>
        </p:blipFill>
        <p:spPr>
          <a:xfrm>
            <a:off x="1163781" y="1330035"/>
            <a:ext cx="3787206" cy="53234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892800" y="3345415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://aph.org.ua/wp-content/uploads/2019/11/rehabilitation_for_print.pdf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" y="207525"/>
            <a:ext cx="3431128" cy="868218"/>
          </a:xfrm>
          <a:prstGeom prst="rect">
            <a:avLst/>
          </a:prstGeom>
        </p:spPr>
      </p:pic>
      <p:pic>
        <p:nvPicPr>
          <p:cNvPr id="1026" name="Picture 2" descr="Картинки по запросу альянс громадського здоров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0" y="257137"/>
            <a:ext cx="3020208" cy="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80" y="97704"/>
            <a:ext cx="1671679" cy="108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1" y="218423"/>
            <a:ext cx="2650837" cy="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t="14039" r="47901" b="43341"/>
          <a:stretch/>
        </p:blipFill>
        <p:spPr>
          <a:xfrm>
            <a:off x="674255" y="1896764"/>
            <a:ext cx="5393465" cy="37917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" y="207525"/>
            <a:ext cx="3431128" cy="868218"/>
          </a:xfrm>
          <a:prstGeom prst="rect">
            <a:avLst/>
          </a:prstGeom>
        </p:spPr>
      </p:pic>
      <p:pic>
        <p:nvPicPr>
          <p:cNvPr id="5" name="Picture 2" descr="Картинки по запросу альянс громадського здоров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0" y="257137"/>
            <a:ext cx="3020208" cy="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80" y="97704"/>
            <a:ext cx="1671679" cy="108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1" y="218423"/>
            <a:ext cx="2650837" cy="885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56759" y="2715491"/>
            <a:ext cx="4978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57% мужчин и 63%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женщин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никогда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обращались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медицинские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учреждения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за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помощью</a:t>
            </a:r>
            <a:endParaRPr lang="uk-UA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uk-UA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14,4% и 13% не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знают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про </a:t>
            </a:r>
            <a:r>
              <a:rPr lang="uk-UA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свой</a:t>
            </a:r>
            <a:r>
              <a:rPr lang="uk-UA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ВИЧ статус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3671" r="1561" b="5806"/>
          <a:stretch/>
        </p:blipFill>
        <p:spPr>
          <a:xfrm>
            <a:off x="1681018" y="1339272"/>
            <a:ext cx="8678202" cy="5363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" y="207525"/>
            <a:ext cx="3431128" cy="868218"/>
          </a:xfrm>
          <a:prstGeom prst="rect">
            <a:avLst/>
          </a:prstGeom>
        </p:spPr>
      </p:pic>
      <p:pic>
        <p:nvPicPr>
          <p:cNvPr id="8" name="Picture 2" descr="Картинки по запросу альянс громадського здоров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0" y="257137"/>
            <a:ext cx="3020208" cy="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80" y="97704"/>
            <a:ext cx="1671679" cy="1087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1" y="218423"/>
            <a:ext cx="2650837" cy="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1" t="16488" r="18366" b="44985"/>
          <a:stretch/>
        </p:blipFill>
        <p:spPr>
          <a:xfrm>
            <a:off x="6477818" y="2179782"/>
            <a:ext cx="5458284" cy="3777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58933" r="49481" b="9955"/>
          <a:stretch/>
        </p:blipFill>
        <p:spPr>
          <a:xfrm>
            <a:off x="121422" y="2352704"/>
            <a:ext cx="6356396" cy="3431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" y="207525"/>
            <a:ext cx="3431128" cy="868218"/>
          </a:xfrm>
          <a:prstGeom prst="rect">
            <a:avLst/>
          </a:prstGeom>
        </p:spPr>
      </p:pic>
      <p:pic>
        <p:nvPicPr>
          <p:cNvPr id="7" name="Picture 2" descr="Картинки по запросу альянс громадського здоров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0" y="257137"/>
            <a:ext cx="3020208" cy="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80" y="97704"/>
            <a:ext cx="1671679" cy="1087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1" y="218423"/>
            <a:ext cx="2650837" cy="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14855" r="18090" b="44168"/>
          <a:stretch/>
        </p:blipFill>
        <p:spPr>
          <a:xfrm>
            <a:off x="2567710" y="1588654"/>
            <a:ext cx="6945746" cy="4789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" y="207525"/>
            <a:ext cx="3431128" cy="868218"/>
          </a:xfrm>
          <a:prstGeom prst="rect">
            <a:avLst/>
          </a:prstGeom>
        </p:spPr>
      </p:pic>
      <p:pic>
        <p:nvPicPr>
          <p:cNvPr id="5" name="Picture 2" descr="Картинки по запросу альянс громадського здоров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0" y="257137"/>
            <a:ext cx="3020208" cy="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80" y="97704"/>
            <a:ext cx="1671679" cy="108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1" y="218423"/>
            <a:ext cx="2650837" cy="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91544" y="618836"/>
            <a:ext cx="8229600" cy="597851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В докладе Департамента общественного здравоохранения штата Массачусетс за 2016 год было установлено</a:t>
            </a:r>
            <a:r>
              <a:rPr lang="ru-RU" sz="2600" dirty="0">
                <a:solidFill>
                  <a:srgbClr val="7F7F7F"/>
                </a:solidFill>
                <a:latin typeface="Iowan Old Style Roman"/>
                <a:cs typeface="Iowan Old Style Roman"/>
              </a:rPr>
              <a:t>, что </a:t>
            </a:r>
            <a:br>
              <a:rPr lang="ru-RU" sz="2600" dirty="0">
                <a:solidFill>
                  <a:srgbClr val="7F7F7F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latin typeface="Iowan Old Style Roman"/>
                <a:cs typeface="Iowan Old Style Roman"/>
              </a:rPr>
              <a:t>люди, которые были </a:t>
            </a: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>принудительно направлены </a:t>
            </a:r>
            <a:r>
              <a:rPr lang="ru-RU" sz="2600" dirty="0">
                <a:latin typeface="Iowan Old Style Roman"/>
                <a:cs typeface="Iowan Old Style Roman"/>
              </a:rPr>
              <a:t>на лечение в </a:t>
            </a:r>
            <a:r>
              <a:rPr lang="ru-RU" sz="2600" b="1" dirty="0">
                <a:solidFill>
                  <a:srgbClr val="800000"/>
                </a:solidFill>
                <a:latin typeface="Iowan Old Style Roman"/>
                <a:cs typeface="Iowan Old Style Roman"/>
              </a:rPr>
              <a:t>2 раза </a:t>
            </a: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>чаще умирали </a:t>
            </a:r>
            <a:r>
              <a:rPr lang="ru-RU" sz="2600" dirty="0">
                <a:latin typeface="Iowan Old Style Roman"/>
                <a:cs typeface="Iowan Old Style Roman"/>
              </a:rPr>
              <a:t>от передозировки опиатами, чем те, кто решил </a:t>
            </a:r>
            <a: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  <a:t>пойти на лечение добровольно</a:t>
            </a:r>
            <a:b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ru-RU" sz="2600" dirty="0" smtClean="0">
                <a:solidFill>
                  <a:srgbClr val="008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 smtClean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ru-RU" sz="2600" dirty="0" smtClean="0">
                <a:solidFill>
                  <a:srgbClr val="008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 smtClean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008000"/>
                </a:solidFill>
                <a:latin typeface="Iowan Old Style Roman"/>
                <a:cs typeface="Iowan Old Style Roman"/>
              </a:rPr>
            </a:b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https://</a:t>
            </a:r>
            <a:r>
              <a:rPr lang="en-US" sz="1400" dirty="0" err="1">
                <a:solidFill>
                  <a:srgbClr val="000000"/>
                </a:solidFill>
                <a:latin typeface="Iowan Old Style Roman"/>
                <a:cs typeface="Iowan Old Style Roman"/>
              </a:rPr>
              <a:t>www.mass.gov</a:t>
            </a: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/files/documents/2016/09/</a:t>
            </a:r>
            <a:r>
              <a:rPr lang="en-US" sz="1400" dirty="0" err="1">
                <a:solidFill>
                  <a:srgbClr val="000000"/>
                </a:solidFill>
                <a:latin typeface="Iowan Old Style Roman"/>
                <a:cs typeface="Iowan Old Style Roman"/>
              </a:rPr>
              <a:t>pg</a:t>
            </a: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/chapter-55-report.pdf</a:t>
            </a:r>
            <a:endParaRPr lang="ru-RU" sz="1400" dirty="0">
              <a:solidFill>
                <a:srgbClr val="000000"/>
              </a:solidFill>
              <a:latin typeface="Iowan Old Style Roman"/>
              <a:cs typeface="Iowan Old Style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9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489528"/>
            <a:ext cx="8229600" cy="636847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Исследование, проведенное в 2018 году в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Тихуане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, Мексика, Клаудией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Раффул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Iowan Old Style Roman"/>
                <a:cs typeface="Iowan Old Style Roman"/>
              </a:rPr>
              <a:t>, докторантом в области общественного здравоохранения в UCSD, </a:t>
            </a:r>
            <a:r>
              <a:rPr lang="ru-RU" sz="2600" dirty="0">
                <a:latin typeface="Iowan Old Style Roman"/>
                <a:cs typeface="Iowan Old Style Roman"/>
              </a:rPr>
              <a:t>показало, что </a:t>
            </a: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>принудительное лечение </a:t>
            </a:r>
            <a:r>
              <a:rPr lang="ru-RU" sz="2600" dirty="0">
                <a:latin typeface="Iowan Old Style Roman"/>
                <a:cs typeface="Iowan Old Style Roman"/>
              </a:rPr>
              <a:t>от </a:t>
            </a:r>
            <a:r>
              <a:rPr lang="ru-RU" sz="2600" dirty="0" smtClean="0">
                <a:latin typeface="Iowan Old Style Roman"/>
                <a:cs typeface="Iowan Old Style Roman"/>
              </a:rPr>
              <a:t>наркозависимости </a:t>
            </a:r>
            <a:r>
              <a:rPr lang="ru-RU" sz="2600" dirty="0">
                <a:latin typeface="Iowan Old Style Roman"/>
                <a:cs typeface="Iowan Old Style Roman"/>
              </a:rPr>
              <a:t>также </a:t>
            </a: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>связано с повышенным риском </a:t>
            </a:r>
            <a:r>
              <a:rPr lang="ru-RU" sz="2600" dirty="0" err="1">
                <a:solidFill>
                  <a:srgbClr val="800000"/>
                </a:solidFill>
                <a:latin typeface="Iowan Old Style Roman"/>
                <a:cs typeface="Iowan Old Style Roman"/>
              </a:rPr>
              <a:t>несмертельных</a:t>
            </a: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> передозировок</a:t>
            </a:r>
            <a:b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ru-RU" sz="2600" dirty="0" smtClean="0">
                <a:solidFill>
                  <a:srgbClr val="800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 smtClean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  <a:t/>
            </a:r>
            <a:br>
              <a:rPr lang="ru-RU" sz="2600" dirty="0">
                <a:solidFill>
                  <a:srgbClr val="800000"/>
                </a:solidFill>
                <a:latin typeface="Iowan Old Style Roman"/>
                <a:cs typeface="Iowan Old Style Roman"/>
              </a:rPr>
            </a:b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https://</a:t>
            </a:r>
            <a:r>
              <a:rPr lang="en-US" sz="1400" dirty="0" err="1">
                <a:solidFill>
                  <a:srgbClr val="000000"/>
                </a:solidFill>
                <a:latin typeface="Iowan Old Style Roman"/>
                <a:cs typeface="Iowan Old Style Roman"/>
              </a:rPr>
              <a:t>onlinelibrary.wiley.com</a:t>
            </a: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Iowan Old Style Roman"/>
                <a:cs typeface="Iowan Old Style Roman"/>
              </a:rPr>
              <a:t>doi</a:t>
            </a:r>
            <a:r>
              <a:rPr lang="en-US" sz="1400" dirty="0">
                <a:solidFill>
                  <a:srgbClr val="000000"/>
                </a:solidFill>
                <a:latin typeface="Iowan Old Style Roman"/>
                <a:cs typeface="Iowan Old Style Roman"/>
              </a:rPr>
              <a:t>/abs/10.1111/add.14159</a:t>
            </a:r>
            <a:endParaRPr lang="ru-RU" sz="1400" dirty="0">
              <a:solidFill>
                <a:srgbClr val="000000"/>
              </a:solidFill>
              <a:latin typeface="Iowan Old Style Roman"/>
              <a:cs typeface="Iowan Old Style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2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229600" cy="5472608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7F7F7F"/>
                </a:solidFill>
                <a:latin typeface="Iowan Old Style Roman"/>
                <a:cs typeface="Iowan Old Style Roman"/>
              </a:rPr>
              <a:t>Другое исследование 2016 года, опубликованное в Международном журнале </a:t>
            </a:r>
            <a:r>
              <a:rPr lang="ru-RU" sz="2600" dirty="0" err="1">
                <a:solidFill>
                  <a:srgbClr val="7F7F7F"/>
                </a:solidFill>
                <a:latin typeface="Iowan Old Style Roman"/>
                <a:cs typeface="Iowan Old Style Roman"/>
              </a:rPr>
              <a:t>наркополитики</a:t>
            </a:r>
            <a:r>
              <a:rPr lang="ru-RU" sz="2600" dirty="0">
                <a:solidFill>
                  <a:srgbClr val="7F7F7F"/>
                </a:solidFill>
                <a:latin typeface="Iowan Old Style Roman"/>
                <a:cs typeface="Iowan Old Style Roman"/>
              </a:rPr>
              <a:t>, </a:t>
            </a:r>
            <a:r>
              <a:rPr lang="ru-RU" sz="2600" dirty="0">
                <a:latin typeface="Iowan Old Style Roman"/>
                <a:cs typeface="Iowan Old Style Roman"/>
              </a:rPr>
              <a:t>обнаружило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Iowan Old Style Roman"/>
                <a:cs typeface="Iowan Old Style Roman"/>
              </a:rPr>
              <a:t>мало доказательств </a:t>
            </a:r>
            <a:r>
              <a:rPr lang="ru-RU" sz="2600" dirty="0">
                <a:latin typeface="Iowan Old Style Roman"/>
                <a:cs typeface="Iowan Old Style Roman"/>
              </a:rPr>
              <a:t>того, что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Iowan Old Style Roman"/>
                <a:cs typeface="Iowan Old Style Roman"/>
              </a:rPr>
              <a:t>обязательное лечение </a:t>
            </a:r>
            <a:r>
              <a:rPr lang="ru-RU" sz="2600" dirty="0">
                <a:latin typeface="Iowan Old Style Roman"/>
                <a:cs typeface="Iowan Old Style Roman"/>
              </a:rPr>
              <a:t>от наркозависимости помогает людям прекратить употреблять наркотики или снижает уровень преступного рецидивизма</a:t>
            </a:r>
            <a:br>
              <a:rPr lang="ru-RU" sz="2600" dirty="0">
                <a:latin typeface="Iowan Old Style Roman"/>
                <a:cs typeface="Iowan Old Style Roman"/>
              </a:rPr>
            </a:br>
            <a:r>
              <a:rPr lang="ru-RU" sz="2600" dirty="0" smtClean="0">
                <a:latin typeface="Iowan Old Style Roman"/>
                <a:cs typeface="Iowan Old Style Roman"/>
              </a:rPr>
              <a:t/>
            </a:r>
            <a:br>
              <a:rPr lang="ru-RU" sz="2600" dirty="0" smtClean="0">
                <a:latin typeface="Iowan Old Style Roman"/>
                <a:cs typeface="Iowan Old Style Roman"/>
              </a:rPr>
            </a:br>
            <a:r>
              <a:rPr lang="ru-RU" sz="2600" dirty="0">
                <a:latin typeface="Iowan Old Style Roman"/>
                <a:cs typeface="Iowan Old Style Roman"/>
              </a:rPr>
              <a:t/>
            </a:r>
            <a:br>
              <a:rPr lang="ru-RU" sz="2600" dirty="0">
                <a:latin typeface="Iowan Old Style Roman"/>
                <a:cs typeface="Iowan Old Style Roman"/>
              </a:rPr>
            </a:br>
            <a:r>
              <a:rPr lang="ru-RU" sz="2600" dirty="0" smtClean="0">
                <a:latin typeface="Iowan Old Style Roman"/>
                <a:cs typeface="Iowan Old Style Roman"/>
              </a:rPr>
              <a:t/>
            </a:r>
            <a:br>
              <a:rPr lang="ru-RU" sz="2600" dirty="0" smtClean="0">
                <a:latin typeface="Iowan Old Style Roman"/>
                <a:cs typeface="Iowan Old Style Roman"/>
              </a:rPr>
            </a:br>
            <a:r>
              <a:rPr lang="ru-RU" sz="2600" dirty="0">
                <a:latin typeface="Iowan Old Style Roman"/>
                <a:cs typeface="Iowan Old Style Roman"/>
              </a:rPr>
              <a:t/>
            </a:r>
            <a:br>
              <a:rPr lang="ru-RU" sz="2600" dirty="0">
                <a:latin typeface="Iowan Old Style Roman"/>
                <a:cs typeface="Iowan Old Style Roman"/>
              </a:rPr>
            </a:br>
            <a:r>
              <a:rPr lang="ru-RU" sz="2600" dirty="0">
                <a:latin typeface="Iowan Old Style Roman"/>
                <a:cs typeface="Iowan Old Style Roman"/>
              </a:rPr>
              <a:t/>
            </a:r>
            <a:br>
              <a:rPr lang="ru-RU" sz="2600" dirty="0">
                <a:latin typeface="Iowan Old Style Roman"/>
                <a:cs typeface="Iowan Old Style Roman"/>
              </a:rPr>
            </a:br>
            <a:r>
              <a:rPr lang="en-US" sz="1400" dirty="0">
                <a:latin typeface="Iowan Old Style Roman"/>
                <a:cs typeface="Iowan Old Style Roman"/>
              </a:rPr>
              <a:t>https://</a:t>
            </a:r>
            <a:r>
              <a:rPr lang="en-US" sz="1400" dirty="0" err="1">
                <a:latin typeface="Iowan Old Style Roman"/>
                <a:cs typeface="Iowan Old Style Roman"/>
              </a:rPr>
              <a:t>www.sciencedirect.com</a:t>
            </a:r>
            <a:r>
              <a:rPr lang="en-US" sz="1400" dirty="0">
                <a:latin typeface="Iowan Old Style Roman"/>
                <a:cs typeface="Iowan Old Style Roman"/>
              </a:rPr>
              <a:t>/science/article/abs/</a:t>
            </a:r>
            <a:r>
              <a:rPr lang="en-US" sz="1400" dirty="0" err="1">
                <a:latin typeface="Iowan Old Style Roman"/>
                <a:cs typeface="Iowan Old Style Roman"/>
              </a:rPr>
              <a:t>pii</a:t>
            </a:r>
            <a:r>
              <a:rPr lang="en-US" sz="1400" dirty="0">
                <a:latin typeface="Iowan Old Style Roman"/>
                <a:cs typeface="Iowan Old Style Roman"/>
              </a:rPr>
              <a:t>/S0955395915003588</a:t>
            </a:r>
            <a:endParaRPr lang="ru-RU" sz="1400" dirty="0">
              <a:latin typeface="Iowan Old Style Roman"/>
              <a:cs typeface="Iowan Old Style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332</Words>
  <Application>Microsoft Office PowerPoint</Application>
  <PresentationFormat>Широкоэкранный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Iowan Old Style Roman</vt:lpstr>
      <vt:lpstr>Тема Office</vt:lpstr>
      <vt:lpstr>Права, дискримінація і стигматизація   людей з наркозалежністю у реабілітаційних центрах України і у законодавстві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докладе Департамента общественного здравоохранения штата Массачусетс за 2016 год было установлено, что  люди, которые были принудительно направлены на лечение в 2 раза чаще умирали от передозировки опиатами, чем те, кто решил пойти на лечение добровольно      https://www.mass.gov/files/documents/2016/09/pg/chapter-55-report.pdf</vt:lpstr>
      <vt:lpstr>Исследование, проведенное в 2018 году в Тихуане, Мексика, Клаудией Раффул, докторантом в области общественного здравоохранения в UCSD, показало, что принудительное лечение от наркозависимости также связано с повышенным риском несмертельных передозировок      https://onlinelibrary.wiley.com/doi/abs/10.1111/add.14159</vt:lpstr>
      <vt:lpstr>Другое исследование 2016 года, опубликованное в Международном журнале наркополитики, обнаружило мало доказательств того, что обязательное лечение от наркозависимости помогает людям прекратить употреблять наркотики или снижает уровень преступного рецидивизма      https://www.sciencedirect.com/science/article/abs/pii/S0955395915003588</vt:lpstr>
      <vt:lpstr>Онлайн карта реабилитационных центров</vt:lpstr>
      <vt:lpstr>Закон «Про протидії незаконному обігу наркотичних засобів, психотропних речовин і прекурсорів та зловживанню ними»</vt:lpstr>
      <vt:lpstr>Семейный кодекс </vt:lpstr>
      <vt:lpstr>Криминальный кодекс </vt:lpstr>
      <vt:lpstr>309 статья как дискриминация наркопотребителей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Резюме</dc:title>
  <dc:creator>Артём</dc:creator>
  <cp:lastModifiedBy>Artem Osypian</cp:lastModifiedBy>
  <cp:revision>58</cp:revision>
  <dcterms:created xsi:type="dcterms:W3CDTF">2019-07-27T17:29:07Z</dcterms:created>
  <dcterms:modified xsi:type="dcterms:W3CDTF">2019-11-29T06:14:57Z</dcterms:modified>
</cp:coreProperties>
</file>