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7" r:id="rId7"/>
    <p:sldId id="262" r:id="rId8"/>
    <p:sldId id="265" r:id="rId9"/>
    <p:sldId id="268" r:id="rId10"/>
    <p:sldId id="266" r:id="rId11"/>
    <p:sldId id="269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8709" y="785446"/>
            <a:ext cx="8428891" cy="5334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14000"/>
              </a:lnSpc>
              <a:buNone/>
            </a:pP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Благодійна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організація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«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Благодійний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фонд «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Всеукраїнське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об’єднання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людей з 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наркозалежністю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(ВОЛНА</a:t>
            </a:r>
            <a:r>
              <a:rPr lang="ru-RU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)»</a:t>
            </a:r>
          </a:p>
          <a:p>
            <a:pPr marL="0" indent="0">
              <a:lnSpc>
                <a:spcPct val="114000"/>
              </a:lnSpc>
              <a:buNone/>
            </a:pPr>
            <a:endParaRPr lang="uk-UA" sz="20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uk-UA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r>
              <a:rPr lang="uk-UA" sz="2800" b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Звіт </a:t>
            </a:r>
            <a:r>
              <a:rPr lang="uk-UA" sz="2800" b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БОБФ ВОЛНА 2018-2020</a:t>
            </a:r>
            <a:endParaRPr lang="uk-UA" sz="28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endParaRPr lang="uk-UA" sz="2400" b="1" dirty="0">
              <a:solidFill>
                <a:srgbClr val="3399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endParaRPr lang="uk-UA" sz="2400" b="1" dirty="0" smtClean="0">
              <a:solidFill>
                <a:srgbClr val="3399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endParaRPr lang="uk-UA" sz="2400" b="1" dirty="0">
              <a:solidFill>
                <a:srgbClr val="3399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r>
              <a:rPr lang="uk-UA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Київ 2020 рік</a:t>
            </a:r>
            <a:endParaRPr lang="ru-RU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399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/>
              <a:t>Визначні</a:t>
            </a:r>
            <a:r>
              <a:rPr lang="ru-RU" sz="2800" b="1" dirty="0"/>
              <a:t> </a:t>
            </a:r>
            <a:r>
              <a:rPr lang="ru-RU" sz="2800" b="1" dirty="0" err="1" smtClean="0"/>
              <a:t>успіхи</a:t>
            </a:r>
            <a:r>
              <a:rPr lang="ru-RU" sz="2800" b="1" dirty="0" smtClean="0"/>
              <a:t> 2020 року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8061" y="1110342"/>
            <a:ext cx="9270943" cy="511461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20-21 січня 2020 на Вільнюсі відбулася зустріч за першими результатами моніторингу якості і задоволеності послуг силами спільнот (МУСС) в 2019 році. Презентовано організацію на міжнародному рівні. У зустрічі взяли участь представники Євразійського регіонального Консорціуму та спільноти з України, Росії і Киргизстану. Організатор </a:t>
            </a:r>
            <a:r>
              <a:rPr lang="uk-U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Eurasian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Harm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EHRA.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Виступ Яніни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Стемковської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комітеті ООН щодо фактичної репресивної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політики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щодо наркотиків в Україні.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Результатом комплексу адвокаційних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дій є визнання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світом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проблем щодо прав і свобод людей, які вживають наркотики в Україні і вперше за 12 років ООН надало офіційні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рекомендації щодо необхідності декриміналізації.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Забезпечення підтримки спільноти під час карантину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Залучені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кошти задля супроводу у програмах лікування ЛВНІ з ВІЛ/ТБ в Краматорську, </a:t>
            </a:r>
            <a:r>
              <a:rPr lang="uk-U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Славянську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Кривий Ріг, </a:t>
            </a:r>
            <a:r>
              <a:rPr lang="uk-U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Лісічанськ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де 80 ЛЖВ змогли повноцінно продовжити отримувати допомогу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ВОЛНА звернулась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офіційним листом до ЦГЗ МОЗУ, та головного санітарного лікаря МОЗ України Ляшко Віктора щодо необхідності врегулювання питання безперервності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ЗПТ під час карантину. Результатом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стали рекомендації МОЗ України щодо роботи сайтів ЗПТ під час карантину, що передбачали рекомендацію видавати препарати ЗПТ на руки пацієнтам (до 10 діб) на період карантину.</a:t>
            </a:r>
          </a:p>
          <a:p>
            <a:pPr>
              <a:buFont typeface="Wingdings" panose="05000000000000000000" pitchFamily="2" charset="2"/>
              <a:buChar char="v"/>
            </a:pPr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273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/>
              <a:t>Визначні </a:t>
            </a:r>
            <a:r>
              <a:rPr lang="ru-RU" sz="2800" b="1" smtClean="0"/>
              <a:t>успіхи 2020 року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973016"/>
            <a:ext cx="9901646" cy="575603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коаліції  з організаціями спільнот проведено Дослідження щодо розширеного пакету послуг. 16 червня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року на засіданні програмного комітету  Нацради прийняте рішення щодо фінансування розширеного пакету послуг для ключових груп за рахунок місцевих бюджетів.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07 липня 2020р.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ініціативи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БО БФ "ВОЛНА"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відбулось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засідання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підкомітету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питань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епідемічної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безпеки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боротьби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ВІЛ/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СНІДом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соціально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небезпечними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захворюваннями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Комітету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ВРУ з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питань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здоров'я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нації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медичної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допомоги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медичного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страхування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головуванням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народного депутата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України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Лада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Булах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розглядався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стан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державної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політики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наркотиків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до 2020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року. На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захід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запрошені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очільники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Міністерство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охорони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здоров'я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України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Міністерство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справМіністерство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соціальної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політики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України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представники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Альянс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громадського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здоров'я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Alliance for Public Health, «100%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 - Мережа ЛЖВ, 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Всеукраїнське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об'єднання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наркозалежних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жінок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ВОНА, 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представники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UNAIDS Office In Ukraine, UNODC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Office in Ukraine 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НУО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Липень 2020 року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ризик  переривання ЗПТ в 12 регіонах України. За ініціативи ВОЛНИ проведено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екстренне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засідання Комітету з проведення закупівель МОЗ України, де прийняте рішення про використання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єкономії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Закупівельної агенції– додаткова закупівля препаратів ЗПТ на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сумму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9700000 тис грн. (за рахунок економії 2019 року) чим самим забезпечено безперервність лікування та страховку на період трьох місяців 2021 року.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37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/>
              <a:t>Визначні </a:t>
            </a:r>
            <a:r>
              <a:rPr lang="ru-RU" sz="2800" b="1" smtClean="0"/>
              <a:t>успіхи 2020 року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973016"/>
            <a:ext cx="9901646" cy="575603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uk-UA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Силами спільноти ЛВН розроблено та проведено дослідження щодо доступу до соціально – медичних послуг в місцях несвободи та реабілітаційних центрах. </a:t>
            </a:r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 участю  спільноти на базі ВОЛНА було проведено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біоповедінкове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дослідження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IBBS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 охопленням 25000 ЛВН та організацією роботи сайту польового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єтапу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дослідження де на базі офісу ВОЛНА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оховлено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325 ЛВНІ, які пройшли комплексне опитування та тестування щодо ВГС,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сіфіліс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ВІЛ.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Протягом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липня-жовтня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року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ВОЛНА в рамках проекту МБФ «Альянс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громадського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 та за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активної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участі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представників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Львівського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департаменту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і БО « 100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відсотків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життя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»,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облаштували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забезпечили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оргтехнікою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меблями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кабінети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ЗПТ і почали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надавати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послуги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людям з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опіоїдною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залежністю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роками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очікували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таку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можливість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в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регіонах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Львівщини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міста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Миколаїв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Новоярівськ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жовтні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року, в рамках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завдань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щодо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бюджетної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адвокації, на Ль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вівщині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виділено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80 000  грн. з бюджету  на 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закупівлю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соціальних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послуг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пацієнтів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ЗПТ.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Залучено кошти не ГФ (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Єфью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інтернешенал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за які організовано роботу ХАБ спільноти в Одесі на базі якого проходять заходи щодо профілактики для ЛВНІ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83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5767"/>
          </a:xfrm>
        </p:spPr>
        <p:txBody>
          <a:bodyPr>
            <a:normAutofit/>
          </a:bodyPr>
          <a:lstStyle/>
          <a:p>
            <a:pPr algn="ctr"/>
            <a:r>
              <a:rPr lang="uk-UA" sz="2800" b="1" smtClean="0"/>
              <a:t>Мета діяльності (2018-2020рр)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96091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Забезпечити розвиток організаційної спроможності спільноти наркоспоживачів України, створити розвинуту мережу представництв та осередків самоорганізації “ВОЛНА” на регіональному та національному рівні, посилити наявний  потенціал та  експертну спроможність лідерів спільноти ЛВІН з метою декриміналізації, захисту прав та впливу на процес розробки, впровадження і моніторингу життєво-важливих програм щодо їх здоров’я в рамках Стратегії забезпечення сталої відповіді на епідемії туберкульозу, в тому числі хіміорезистентного, та ВІЛ-інфекції/СНІДу на період до 2020 року.</a:t>
            </a:r>
            <a:endParaRPr lang="ru-RU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39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 b="1" smtClean="0"/>
              <a:t>Працювали над такими завданнями: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331763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Мобілізація </a:t>
            </a:r>
            <a:r>
              <a:rPr lang="uk-U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та розвиток організаційної спроможності спільноти наркоспоживачів </a:t>
            </a:r>
            <a:r>
              <a:rPr lang="uk-UA" sz="2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України</a:t>
            </a:r>
            <a:r>
              <a:rPr lang="uk-U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розбудова національної мережевої організації ВОЛНА;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Підсилення </a:t>
            </a:r>
            <a:r>
              <a:rPr lang="uk-U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адвокаційного потенціалу спільноти ЛВІН/ЗПТ/ПНІН, як КГР України, шляхом навчання та безпосереднього залучення до  процесів розробки і оцінки </a:t>
            </a:r>
            <a:endParaRPr lang="uk-UA" sz="2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національних</a:t>
            </a:r>
            <a:r>
              <a:rPr lang="uk-U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місцевих політик, планів їх реалізації, процедур у сфері ВІЛ/СНІДу, </a:t>
            </a:r>
            <a:endParaRPr lang="uk-UA" sz="2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реформування </a:t>
            </a:r>
            <a:r>
              <a:rPr lang="uk-U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національної наркополітики, задля досягнення конкретних адвокаційних результатів у подоланні програмних, правових бар’єрів у сфері декриміналізації ЛВН на регіональному та </a:t>
            </a:r>
            <a:r>
              <a:rPr lang="uk-UA" sz="2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становому </a:t>
            </a:r>
            <a:r>
              <a:rPr lang="uk-U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рівнях.</a:t>
            </a:r>
          </a:p>
          <a:p>
            <a:pPr marL="0" indent="0">
              <a:lnSpc>
                <a:spcPct val="114000"/>
              </a:lnSpc>
              <a:buNone/>
            </a:pP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70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9691" y="245287"/>
            <a:ext cx="6697897" cy="645667"/>
          </a:xfrm>
        </p:spPr>
        <p:txBody>
          <a:bodyPr>
            <a:normAutofit/>
          </a:bodyPr>
          <a:lstStyle/>
          <a:p>
            <a:r>
              <a:rPr lang="uk-UA" b="1" dirty="0" smtClean="0"/>
              <a:t>В межах 1-го завдання: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1110342"/>
            <a:ext cx="9901646" cy="526433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4000"/>
              </a:lnSpc>
            </a:pP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Мобілізація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представників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ЛВІН з метою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представництва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захисту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своїх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прав в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Україні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РЕЗУЛЬТАТИ: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2018 році -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регіональних представників та 5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лідерів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нових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регіонів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342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учасника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ВОЛНИ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2019 році  - 17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регіональних представників, 862 асоційованих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члена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2020 році – 5 регіональних осередків, 8 регіональних представництв. Наразі йде аудит активного представництва членів.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Проведення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Національного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Форуму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ЛВН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місті Києві в форматі 2-денної зустрічі активістів спільноти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ЛВН 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 участю міжнародних інституцій, державних та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недержавних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організацій, ЗМІ, правоохоронних органів, представників “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ВОЛНА”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РЕЗУЛЬТАТИ: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2018 році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22-23 листопада 2018 року -  ІІ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Національний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Форум людей,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які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живуть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наркозалежністю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uk-UA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2019 році 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- 22 – 24 листопада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 року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ІІІ Національний Форум людей, які живуть з наркозалежністю.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 році –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25-27 листопада 2020 року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Національний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Форум людей,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які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живуть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наркозалежністю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67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7723" y="229116"/>
            <a:ext cx="749506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 межах 1 завдання: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1110342"/>
            <a:ext cx="9901646" cy="5264331"/>
          </a:xfrm>
        </p:spPr>
        <p:txBody>
          <a:bodyPr>
            <a:normAutofit fontScale="92500"/>
          </a:bodyPr>
          <a:lstStyle/>
          <a:p>
            <a:pPr>
              <a:lnSpc>
                <a:spcPct val="114000"/>
              </a:lnSpc>
            </a:pP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Проведення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тематичних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заходів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акцій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флешмобів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направлених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рівня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стигми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дискримінації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ЛВІН.</a:t>
            </a:r>
            <a:endParaRPr lang="ru-RU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2018 році:   26 червня 2018р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національна акція “Полювання на відьом в українській </a:t>
            </a:r>
            <a:r>
              <a:rPr lang="uk-UA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наркополітиці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31 серпня 2018р. національна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акція «Мовчання вбиває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!»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		      10 грудня 2018р. - національна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акція "Право на гуманну </a:t>
            </a:r>
            <a:r>
              <a:rPr lang="uk-UA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наркополітику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 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10 регіональних акцій та участь в усіх акціях партнерів</a:t>
            </a:r>
          </a:p>
          <a:p>
            <a:pPr marL="0" indent="0">
              <a:lnSpc>
                <a:spcPct val="12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2019 році:  26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червня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2019р. - 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 Don’t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Punish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4000"/>
              </a:lnSpc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       31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серпня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2019р. -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Overdose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(День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передозування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  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4000"/>
              </a:lnSpc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       72 флешмоби та  у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часть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усіх акціях партнерів</a:t>
            </a:r>
          </a:p>
          <a:p>
            <a:pPr marL="0" indent="0">
              <a:lnSpc>
                <a:spcPct val="12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2020 році :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червня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2020р. 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Punish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 ("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Підтримати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Не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карати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”) 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4000"/>
              </a:lnSpc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       31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серпня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року 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Акція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«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OVERDOSE UA -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врятуй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життя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!» </a:t>
            </a:r>
          </a:p>
          <a:p>
            <a:pPr marL="0" indent="0">
              <a:lnSpc>
                <a:spcPct val="124000"/>
              </a:lnSpc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4000"/>
              </a:lnSpc>
              <a:buNone/>
            </a:pPr>
            <a:endParaRPr lang="ru-RU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566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 межах 2-го завдання: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1110342"/>
            <a:ext cx="9901646" cy="526433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Адвокація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доступу до програм ЗПТ для ЛВІН на національному та регіональному рів-ні (збільшення кількості сайтів, курсів ЗПТ, обсягів фінансування з різних джерел, зменшення листів очікування, тощо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РЕЗУЛЬТАТИ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2018 році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усіх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регіонах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представники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ЛЖН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включені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до складу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дорадчих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органів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(КР, МРГ,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Робочі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групи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тощо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розгляд ДО винесено 10 пропозицій від ЛВН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 році  -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розгляд ДО винесено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пропозицій від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ЛВН. 8 прийнятих рішень (в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т.ч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в 2018 році) виконані, загалом 17  знаходились під контролем  спільноти</a:t>
            </a:r>
            <a:endParaRPr lang="uk-UA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 році – під контролем 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спільноти 5 прийнятих на КДО рішень.</a:t>
            </a:r>
          </a:p>
          <a:p>
            <a:pPr marL="0" indent="0">
              <a:lnSpc>
                <a:spcPct val="114000"/>
              </a:lnSpc>
              <a:buNone/>
            </a:pPr>
            <a:endParaRPr lang="uk-UA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Успіхи – за </a:t>
            </a:r>
            <a:r>
              <a:rPr lang="uk-UA" b="1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адвокаційної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участі ВОЛНИ відкрито 6 сайтів ЗПТ в Полтавській, Житомирській, Івано-Франківській та Львівській областях.</a:t>
            </a:r>
          </a:p>
          <a:p>
            <a:pPr marL="0" indent="0">
              <a:lnSpc>
                <a:spcPct val="114000"/>
              </a:lnSpc>
              <a:buNone/>
            </a:pPr>
            <a:endParaRPr lang="uk-UA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47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 межах 2-го завдання: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2086708"/>
            <a:ext cx="9901646" cy="4287965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Розробка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спільного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дієвого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алгоритму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моніторингу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порушення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прав ЛВІН силами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організація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ефективного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захисту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порушення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прав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представників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РЕЗУЛЬТАТИ: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2018 році – 62 кейси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2019 році  - 81 кейс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2020 році –  більше 73 кейсів за 10 місяців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Активна взаємодія з правозахисними та юридичними організаціями та пілотування з запровадженням системи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REAcT</a:t>
            </a:r>
            <a:endParaRPr lang="uk-UA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973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 межах 2-го завдання: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1110342"/>
            <a:ext cx="9901646" cy="526433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Посилити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адвокаційний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вплив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ЛВН у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сфері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удосконалення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законодавчої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політики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напрямку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декриміналізації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ЛВІН.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РЕЗУЛЬТАТИ: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2018 році -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Подано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затвердження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проект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змін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до наказу МОЗУ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від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01.08.2000 № 188 в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частині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перегляду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гранічних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норм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наркотичних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засобів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ін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речовин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2019 році  - 5 звернень, 14 зустрічей з особами які приймають рішення, 3 публічних обговорення щодо декриміналізації та зміни законодавства.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2020 році – більше 10 звернень , 6 зустрічей (в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т.ч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за участю великої кількості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стейкхолдерів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щодо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декриміналізації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зміни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законодавства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Головним досягненням 2020 року є ініційоване розробку стратегії щодо наркотиків 2021-2030 років!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uk-UA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975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 межах 2-го завдання: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1110342"/>
            <a:ext cx="9901646" cy="526433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endParaRPr lang="ru-RU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Посилити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адвокаційний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вплив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спільноти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ЛВН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процеси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забезпечення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якості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препаратів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ЗПТ.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РЕЗУЛЬТАТИ: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першому півріччі 2019 року ВОЛНОЮ був ініційований процес проведення  незалежної фармацевтичної експертизи препаратів </a:t>
            </a:r>
            <a:r>
              <a:rPr lang="uk-UA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Метадон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-ЗН та </a:t>
            </a:r>
            <a:r>
              <a:rPr lang="uk-UA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Бупренорфін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-ЗН ТОВ «Харківського фармацевтичного підприємства «Здоров’я народу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експертизи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препаратів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переданих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до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лабораторії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Державна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служба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України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лікарських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засобів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контролю за наркотиками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доводять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НИЗЬКУ ЯКІСТЬ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медичного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препарату</a:t>
            </a:r>
            <a:endParaRPr lang="uk-UA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2020 році проводиться  комунікація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закупівельною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агенцією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«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Краун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Агенція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щодо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розрахунку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внесення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закупівельні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протоколи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поняття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«ПРЕШИПМЕНТЕСТИНГ». </a:t>
            </a:r>
            <a:endParaRPr lang="uk-UA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2981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1676</TotalTime>
  <Words>1272</Words>
  <Application>Microsoft Office PowerPoint</Application>
  <PresentationFormat>Произвольный</PresentationFormat>
  <Paragraphs>81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Легкий дым</vt:lpstr>
      <vt:lpstr>Презентация PowerPoint</vt:lpstr>
      <vt:lpstr>Мета діяльності (2018-2020рр)</vt:lpstr>
      <vt:lpstr>Працювали над такими завданнями:</vt:lpstr>
      <vt:lpstr>В межах 1-го завдання:</vt:lpstr>
      <vt:lpstr>В межах 1 завдання:</vt:lpstr>
      <vt:lpstr>В межах 2-го завдання:</vt:lpstr>
      <vt:lpstr>В межах 2-го завдання:</vt:lpstr>
      <vt:lpstr>В межах 2-го завдання:</vt:lpstr>
      <vt:lpstr>В межах 2-го завдання:</vt:lpstr>
      <vt:lpstr>Визначні успіхи 2020 року</vt:lpstr>
      <vt:lpstr>Визначні успіхи 2020 року</vt:lpstr>
      <vt:lpstr>Визначні успіхи 2020 року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47</cp:revision>
  <dcterms:created xsi:type="dcterms:W3CDTF">2020-10-27T09:28:00Z</dcterms:created>
  <dcterms:modified xsi:type="dcterms:W3CDTF">2024-06-13T12:15:11Z</dcterms:modified>
</cp:coreProperties>
</file>