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10" autoAdjust="0"/>
    <p:restoredTop sz="94679"/>
  </p:normalViewPr>
  <p:slideViewPr>
    <p:cSldViewPr snapToGrid="0">
      <p:cViewPr varScale="1">
        <p:scale>
          <a:sx n="104" d="100"/>
          <a:sy n="104" d="100"/>
        </p:scale>
        <p:origin x="11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0E150AB-B3C8-4ED4-B4C6-077323652D43}" type="datetimeFigureOut">
              <a:rPr lang="uk-UA" smtClean="0"/>
              <a:t>04.09.24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5D66841-7710-4649-BAAE-9BA3C29FE98B}"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591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150AB-B3C8-4ED4-B4C6-077323652D43}" type="datetimeFigureOut">
              <a:rPr lang="uk-UA" smtClean="0"/>
              <a:t>04.09.24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364328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150AB-B3C8-4ED4-B4C6-077323652D43}" type="datetimeFigureOut">
              <a:rPr lang="uk-UA" smtClean="0"/>
              <a:t>04.09.24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332175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150AB-B3C8-4ED4-B4C6-077323652D43}" type="datetimeFigureOut">
              <a:rPr lang="uk-UA" smtClean="0"/>
              <a:t>04.09.24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113491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E150AB-B3C8-4ED4-B4C6-077323652D43}" type="datetimeFigureOut">
              <a:rPr lang="uk-UA" smtClean="0"/>
              <a:t>04.09.24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5D66841-7710-4649-BAAE-9BA3C29FE98B}"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11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0E150AB-B3C8-4ED4-B4C6-077323652D43}" type="datetimeFigureOut">
              <a:rPr lang="uk-UA" smtClean="0"/>
              <a:t>04.09.24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163844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E150AB-B3C8-4ED4-B4C6-077323652D43}" type="datetimeFigureOut">
              <a:rPr lang="uk-UA" smtClean="0"/>
              <a:t>04.09.24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767739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E150AB-B3C8-4ED4-B4C6-077323652D43}" type="datetimeFigureOut">
              <a:rPr lang="uk-UA" smtClean="0"/>
              <a:t>04.09.24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65423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E150AB-B3C8-4ED4-B4C6-077323652D43}" type="datetimeFigureOut">
              <a:rPr lang="uk-UA" smtClean="0"/>
              <a:t>04.09.24</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130926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0E150AB-B3C8-4ED4-B4C6-077323652D43}" type="datetimeFigureOut">
              <a:rPr lang="uk-UA" smtClean="0"/>
              <a:t>04.09.24</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5D66841-7710-4649-BAAE-9BA3C29FE98B}" type="slidenum">
              <a:rPr lang="uk-UA" smtClean="0"/>
              <a:t>‹#›</a:t>
            </a:fld>
            <a:endParaRPr lang="uk-UA"/>
          </a:p>
        </p:txBody>
      </p:sp>
    </p:spTree>
    <p:extLst>
      <p:ext uri="{BB962C8B-B14F-4D97-AF65-F5344CB8AC3E}">
        <p14:creationId xmlns:p14="http://schemas.microsoft.com/office/powerpoint/2010/main" val="3730723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E150AB-B3C8-4ED4-B4C6-077323652D43}" type="datetimeFigureOut">
              <a:rPr lang="uk-UA" smtClean="0"/>
              <a:t>04.09.24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5D66841-7710-4649-BAAE-9BA3C29FE98B}" type="slidenum">
              <a:rPr lang="uk-UA" smtClean="0"/>
              <a:t>‹#›</a:t>
            </a:fld>
            <a:endParaRPr lang="uk-UA"/>
          </a:p>
        </p:txBody>
      </p:sp>
    </p:spTree>
    <p:extLst>
      <p:ext uri="{BB962C8B-B14F-4D97-AF65-F5344CB8AC3E}">
        <p14:creationId xmlns:p14="http://schemas.microsoft.com/office/powerpoint/2010/main" val="4197765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0E150AB-B3C8-4ED4-B4C6-077323652D43}" type="datetimeFigureOut">
              <a:rPr lang="uk-UA" smtClean="0"/>
              <a:t>04.09.24</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5D66841-7710-4649-BAAE-9BA3C29FE98B}"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7858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C78DC-D9B2-4FAF-85CF-1790203A3C06}"/>
              </a:ext>
            </a:extLst>
          </p:cNvPr>
          <p:cNvSpPr>
            <a:spLocks noGrp="1"/>
          </p:cNvSpPr>
          <p:nvPr>
            <p:ph type="ctrTitle"/>
          </p:nvPr>
        </p:nvSpPr>
        <p:spPr>
          <a:xfrm>
            <a:off x="1524000" y="2286000"/>
            <a:ext cx="9144000" cy="1567543"/>
          </a:xfrm>
        </p:spPr>
        <p:txBody>
          <a:bodyPr>
            <a:normAutofit/>
          </a:bodyPr>
          <a:lstStyle/>
          <a:p>
            <a:r>
              <a:rPr lang="uk-UA" sz="3600" b="1" dirty="0">
                <a:effectLst/>
                <a:latin typeface="Arial" panose="020B0604020202020204" pitchFamily="34" charset="0"/>
                <a:ea typeface="MS Mincho" panose="02020609040205080304" pitchFamily="49" charset="-128"/>
                <a:cs typeface="SimSun" panose="02010600030101010101" pitchFamily="2" charset="-122"/>
              </a:rPr>
              <a:t>Аналіз виконання Стратегічного плану організації за 2021-24</a:t>
            </a:r>
            <a:r>
              <a:rPr lang="en-US" sz="3600" b="1" dirty="0">
                <a:effectLst/>
                <a:latin typeface="Arial" panose="020B0604020202020204" pitchFamily="34" charset="0"/>
                <a:ea typeface="MS Mincho" panose="02020609040205080304" pitchFamily="49" charset="-128"/>
                <a:cs typeface="SimSun" panose="02010600030101010101" pitchFamily="2" charset="-122"/>
              </a:rPr>
              <a:t> </a:t>
            </a:r>
            <a:r>
              <a:rPr lang="uk-UA" sz="3600" b="1" dirty="0">
                <a:effectLst/>
                <a:latin typeface="Arial" panose="020B0604020202020204" pitchFamily="34" charset="0"/>
                <a:ea typeface="MS Mincho" panose="02020609040205080304" pitchFamily="49" charset="-128"/>
                <a:cs typeface="SimSun" panose="02010600030101010101" pitchFamily="2" charset="-122"/>
              </a:rPr>
              <a:t>рр.</a:t>
            </a:r>
            <a:endParaRPr lang="uk-UA" sz="8800" dirty="0"/>
          </a:p>
        </p:txBody>
      </p:sp>
      <p:pic>
        <p:nvPicPr>
          <p:cNvPr id="4" name="Рисунок 1">
            <a:extLst>
              <a:ext uri="{FF2B5EF4-FFF2-40B4-BE49-F238E27FC236}">
                <a16:creationId xmlns:a16="http://schemas.microsoft.com/office/drawing/2014/main" id="{F43DD6EC-956F-48AA-BC41-69301119752E}"/>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5" name="Content Placeholder 2">
            <a:extLst>
              <a:ext uri="{FF2B5EF4-FFF2-40B4-BE49-F238E27FC236}">
                <a16:creationId xmlns:a16="http://schemas.microsoft.com/office/drawing/2014/main" id="{F9760DCA-A22B-4111-B3D4-EC984EF2BA27}"/>
              </a:ext>
            </a:extLst>
          </p:cNvPr>
          <p:cNvSpPr txBox="1">
            <a:spLocks/>
          </p:cNvSpPr>
          <p:nvPr/>
        </p:nvSpPr>
        <p:spPr>
          <a:xfrm>
            <a:off x="1524000" y="4688877"/>
            <a:ext cx="9250680" cy="736563"/>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dirty="0">
                <a:latin typeface="Arial" panose="020B0604020202020204" pitchFamily="34" charset="0"/>
                <a:cs typeface="Arial" panose="020B0604020202020204" pitchFamily="34" charset="0"/>
              </a:rPr>
              <a:t>Вересень 2024 р.</a:t>
            </a:r>
          </a:p>
        </p:txBody>
      </p:sp>
    </p:spTree>
    <p:extLst>
      <p:ext uri="{BB962C8B-B14F-4D97-AF65-F5344CB8AC3E}">
        <p14:creationId xmlns:p14="http://schemas.microsoft.com/office/powerpoint/2010/main" val="212409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Залучено кошти для реалізації стратегічних напрямків спільноти. Проте, деякі проблеми залишаються непокритими, наприклад, шелтери для ЛВІН.</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Залучено 10 нових партнерів та донорів, в т.ч. і за рахунок мінігрантів.</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Проходить навчання організаційному розвитку і менеджменту лідерів спільнот у регіонах. Рекомендується удосконалити навчання, зробивши його більш точковим та орієнтованим на індивідуальні потреби.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Можливо, доцільно залучити окрему людину для планування навчання та особистого розвитку.</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Юридично зареєстровані 5 ресурсних центрів. Важливо визначити подальнший шлях розвитку РЦ – самостійно чи за підтримки ВОЛНИ.</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СН3 Розвиток та посилення організаційної спроможності</a:t>
            </a:r>
            <a:endParaRPr lang="uk-UA" sz="8000" dirty="0"/>
          </a:p>
        </p:txBody>
      </p:sp>
    </p:spTree>
    <p:extLst>
      <p:ext uri="{BB962C8B-B14F-4D97-AF65-F5344CB8AC3E}">
        <p14:creationId xmlns:p14="http://schemas.microsoft.com/office/powerpoint/2010/main" val="355586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Процес написання проектів на національному рівні та отримання підтримки триває, є наявні результати.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Існує проблема дефіциту кадрів для впровадження та адміністрування проектів. Рекомендується створити кадровий резерв.</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Впроваджено нову піар-стратегію та розроблено брендбук, який реалізується.</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Наразі актуальним є введення обов’язкового навчання з діловодства і корпоративної культури.</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Новий комунікаційний план знаходиться в процесі розробки. Однак, попередня комунікаційна стратегія та розвиток візії були більше схожі на декларативні побажання, без чітко визначених "степ бай степ" завдань та фіксації стратегічних завдань, заяв і ключових партнерів/опонентів.</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СН3 Розвиток та посилення організаційної спроможності</a:t>
            </a:r>
            <a:endParaRPr lang="uk-UA" sz="8000" dirty="0"/>
          </a:p>
        </p:txBody>
      </p:sp>
    </p:spTree>
    <p:extLst>
      <p:ext uri="{BB962C8B-B14F-4D97-AF65-F5344CB8AC3E}">
        <p14:creationId xmlns:p14="http://schemas.microsoft.com/office/powerpoint/2010/main" val="2067815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2156347"/>
            <a:ext cx="10345004" cy="371274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b="1" dirty="0">
                <a:latin typeface="Arial" panose="020B0604020202020204" pitchFamily="34" charset="0"/>
                <a:cs typeface="Arial" panose="020B0604020202020204" pitchFamily="34" charset="0"/>
              </a:rPr>
              <a:t>Загалом: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Досягнуто видимості спільнотаи ЛЖН/ЛВН в багатьох регіонах, хоча ефективність може залежати від активності місцевих лідерів.</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На національному рівні спільнота має хорошу видимість в межах "ВІЛ-бульбашки". Міжнародний рівень впізнаваності також присутній, але потребує подальшого розвитку.</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Спільнота має певний вплив на прийняття рішень, але цей вплив є нерівномірним на різних рівнях влади.</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СН4 Розробка та впровадження передових методів мобілізації спільноти ЛЖН/ЛВН </a:t>
            </a:r>
            <a:endParaRPr lang="uk-UA" sz="8000" dirty="0"/>
          </a:p>
        </p:txBody>
      </p:sp>
    </p:spTree>
    <p:extLst>
      <p:ext uri="{BB962C8B-B14F-4D97-AF65-F5344CB8AC3E}">
        <p14:creationId xmlns:p14="http://schemas.microsoft.com/office/powerpoint/2010/main" val="47160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Система моінторингу та оцінки кількості та якості послуг, котрі надаються людям, які вживають наркотики, розроблена та здійснюється в усіх регіонах силами спільноти.</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Триває процес зміцнення спільноти за допомогою розширення проектної діяльності ВОЛНА, однак акцент змістився на допомогу постраждалим від війни, наприклад ВПО.</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Лідери забезпечують комунікацію щодо цілей і завдань, але результату ще не досягнуто. Основні проблеми включають низьку мотивацію більшості ЛВІН до активізму і пріоритетність первинних потреб.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Важливо спростити формулювання стратегічних напрямків, створити доступні джерела інформації та підкреслити важливість кожного для забезпечення відчуття приналежності та підтримки.</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СН4 Розробка та впровадження передових методів мобілізації спільноти ЛЖН/ЛВН </a:t>
            </a:r>
            <a:endParaRPr lang="uk-UA" sz="8000" dirty="0"/>
          </a:p>
        </p:txBody>
      </p:sp>
    </p:spTree>
    <p:extLst>
      <p:ext uri="{BB962C8B-B14F-4D97-AF65-F5344CB8AC3E}">
        <p14:creationId xmlns:p14="http://schemas.microsoft.com/office/powerpoint/2010/main" val="4282851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2156347"/>
            <a:ext cx="10345004" cy="371274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b="1" dirty="0">
                <a:latin typeface="Arial" panose="020B0604020202020204" pitchFamily="34" charset="0"/>
                <a:cs typeface="Arial" panose="020B0604020202020204" pitchFamily="34" charset="0"/>
              </a:rPr>
              <a:t>Загалом: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Напрямок продовжує бути актуальним.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Загальне визначення варто переформатувати на "збільшення покриття юридичними та параюридичними послугами ЛВІН".</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5.1. Значне зменшення/повне припинення появи нових кейсів порушення прав людей, які вживають наркотики у доступі до медичних, соціальних, правових та інших послуг </a:t>
            </a:r>
            <a:endParaRPr lang="uk-UA" sz="8000" dirty="0"/>
          </a:p>
        </p:txBody>
      </p:sp>
    </p:spTree>
    <p:extLst>
      <p:ext uri="{BB962C8B-B14F-4D97-AF65-F5344CB8AC3E}">
        <p14:creationId xmlns:p14="http://schemas.microsoft.com/office/powerpoint/2010/main" val="3778183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Формування пулу дружніх адвокатів частково реалізовано на регіональному рівні. Важливо підкреслити необхідність подальшого розвитку цієї ініціативи, особливо в регіонах, з акцентом не лише на юристів, але й на представників ЗМІ та партнерів.</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Партнерська правозахисна мережа сформована, але потрібне постійне відстеження ефективності її взаємодії.</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Процес фіксації, аналізу та роботи з кейсами порушень прав людей, які вживають наркотики, постійний та налагоджений.</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Створення бази кращих практик захисту прав ЛЖН/ЛВН перебуває на початковій стадії. Основні проблеми — відсутність фінансових та експертних ресурсів.</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Налагодження спільної роботи з профільними міністерствами триває, але стикається з проблемами через неохочість до контакту з боку міністерств. </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fontScale="925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5.1. Значне зменшення/повне припинення появи нових кейсів порушення прав людей, які вживають наркотики у доступі до медичних, соціальних, правових та інших послуг  </a:t>
            </a:r>
            <a:endParaRPr lang="uk-UA" sz="8000" dirty="0"/>
          </a:p>
        </p:txBody>
      </p:sp>
    </p:spTree>
    <p:extLst>
      <p:ext uri="{BB962C8B-B14F-4D97-AF65-F5344CB8AC3E}">
        <p14:creationId xmlns:p14="http://schemas.microsoft.com/office/powerpoint/2010/main" val="1186003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У 25 регіонах України створено ініціативні групи, які підтримують асоційованих членів, чисельність яких досягла 979 осіб станом на 1 серпня 2024 року. До 2025 року планується залучити 1000 членів.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Юридично повністю функціонують РЦ у 4 регіонах та місті Київ, а де-факто 19 регіонів мають більше-менш прийнятний рівень послуг і систематично впроваджують стратегічні завдання.</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У 5 регіонах створені регіональні РЦ, які розробляють власні стратегії та підтримують адвокаційну роботу ініціативних груп ЛЖН/ЛВН. РЦ частково фінансуються і підтримуються через ВОЛНу, проте рівень розвитку, відповідальності та інтеграції центрів у регіонах варіюється. </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Коментарі щодо виконання показників, які визначені як Індикатори виконання Стратегічного плану 2021-2025рр. </a:t>
            </a:r>
            <a:endParaRPr lang="uk-UA" sz="8000" dirty="0"/>
          </a:p>
        </p:txBody>
      </p:sp>
    </p:spTree>
    <p:extLst>
      <p:ext uri="{BB962C8B-B14F-4D97-AF65-F5344CB8AC3E}">
        <p14:creationId xmlns:p14="http://schemas.microsoft.com/office/powerpoint/2010/main" val="1914487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На державному рівні частково розбудована система фіксації та реагування на правопорушення проти ЛЖН/ЛВН. Здійснюється системний збір даних в регіонах, проте відсутня повноцінна система фіксації через брак ресурсів для мобільних додатків, операторів, аналітики та формування національних і регіональних звітів.</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Зміни щодо Кримінального Кодексу України не були внесені.</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Розширення партнерства на національному та регіональному рівнях щодо декриміналізації має дуже невеликий прогрес. Партнерство є частково виконаним, але виглядає більше кількісним і номінальним. Угоди не переглядаються, а партнери не беруть участі у форумах.</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Спільнота ЛЖН/ЛВН є активним та повноцінним учасником усіх моніторингових процесів, включаючи обсяг та якість послуг, права та свободи, інше.</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Коментарі щодо виконання показників, які визначені як Індикатори виконання Стратегічного плану 2021-2025рр. </a:t>
            </a:r>
            <a:endParaRPr lang="uk-UA" sz="8000" dirty="0"/>
          </a:p>
        </p:txBody>
      </p:sp>
    </p:spTree>
    <p:extLst>
      <p:ext uri="{BB962C8B-B14F-4D97-AF65-F5344CB8AC3E}">
        <p14:creationId xmlns:p14="http://schemas.microsoft.com/office/powerpoint/2010/main" val="1290838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Бюджет Об'єднання до 2025 року на виконання стратегічних завдань складає 3 млн доларів США. Однак, попри це, організація залишається залежною від Глобального фонду, і перелік донорів не забезпечує значного укріплення гнучкості чи потенціалу організації.</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На даний момент послуги з якісної реабілітації ЛЖН/ЛВН на базі спільноти не розпочато. Необхідно визначити актуальність цього напрямку для наступного періоду.</a:t>
            </a:r>
          </a:p>
          <a:p>
            <a:pPr marL="352425" indent="-352425" algn="just">
              <a:buFont typeface="Arial" panose="020B0604020202020204" pitchFamily="34" charset="0"/>
              <a:buChar char="•"/>
            </a:pPr>
            <a:endParaRPr lang="ru-RU" dirty="0">
              <a:latin typeface="Arial" panose="020B0604020202020204" pitchFamily="34" charset="0"/>
              <a:cs typeface="Arial" panose="020B0604020202020204" pitchFamily="34" charset="0"/>
            </a:endParaRP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Коментарі щодо виконання показників, які визначені як Індикатори виконання Стратегічного плану 2021-2025рр. </a:t>
            </a:r>
            <a:endParaRPr lang="uk-UA" sz="8000" dirty="0"/>
          </a:p>
        </p:txBody>
      </p:sp>
    </p:spTree>
    <p:extLst>
      <p:ext uri="{BB962C8B-B14F-4D97-AF65-F5344CB8AC3E}">
        <p14:creationId xmlns:p14="http://schemas.microsoft.com/office/powerpoint/2010/main" val="1360631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1854724"/>
            <a:ext cx="10632803" cy="440169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Війна висунула на перший план </a:t>
            </a:r>
            <a:r>
              <a:rPr lang="ru-RU" b="1" dirty="0">
                <a:latin typeface="Arial" panose="020B0604020202020204" pitchFamily="34" charset="0"/>
                <a:cs typeface="Arial" panose="020B0604020202020204" pitchFamily="34" charset="0"/>
              </a:rPr>
              <a:t>гуманітарну підтримку спільноти</a:t>
            </a:r>
            <a:r>
              <a:rPr lang="ru-RU" dirty="0">
                <a:latin typeface="Arial" panose="020B0604020202020204" pitchFamily="34" charset="0"/>
                <a:cs typeface="Arial" panose="020B0604020202020204" pitchFamily="34" charset="0"/>
              </a:rPr>
              <a:t>. Наразі, існує велика потреба в базовій допомозі, такій як харчування, ліки, а також у вирішенні проблем з електропостачанням, водою та опаленням. Важливо мати </a:t>
            </a:r>
            <a:r>
              <a:rPr lang="ru-RU" b="1" dirty="0">
                <a:latin typeface="Arial" panose="020B0604020202020204" pitchFamily="34" charset="0"/>
                <a:cs typeface="Arial" panose="020B0604020202020204" pitchFamily="34" charset="0"/>
              </a:rPr>
              <a:t>екстрений фонд допомоги</a:t>
            </a:r>
            <a:r>
              <a:rPr lang="ru-RU" dirty="0">
                <a:latin typeface="Arial" panose="020B0604020202020204" pitchFamily="34" charset="0"/>
                <a:cs typeface="Arial" panose="020B0604020202020204" pitchFamily="34" charset="0"/>
              </a:rPr>
              <a:t> для ефективної реакції на ці потреби.</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Використання та </a:t>
            </a:r>
            <a:r>
              <a:rPr lang="ru-RU" b="1" dirty="0">
                <a:latin typeface="Arial" panose="020B0604020202020204" pitchFamily="34" charset="0"/>
                <a:cs typeface="Arial" panose="020B0604020202020204" pitchFamily="34" charset="0"/>
              </a:rPr>
              <a:t>доступ до ліків на основі стимуляторів та канабісу</a:t>
            </a:r>
            <a:r>
              <a:rPr lang="ru-RU" dirty="0">
                <a:latin typeface="Arial" panose="020B0604020202020204" pitchFamily="34" charset="0"/>
                <a:cs typeface="Arial" panose="020B0604020202020204" pitchFamily="34" charset="0"/>
              </a:rPr>
              <a:t> потребують уваги та розробки відповідних програм підтримки. В Україні відсутня допомога людям, які вживають стимулятори, незважаючи на те, що ця група є чисельною.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Необхідно інтенсифікувати </a:t>
            </a:r>
            <a:r>
              <a:rPr lang="ru-RU" b="1" dirty="0">
                <a:latin typeface="Arial" panose="020B0604020202020204" pitchFamily="34" charset="0"/>
                <a:cs typeface="Arial" panose="020B0604020202020204" pitchFamily="34" charset="0"/>
              </a:rPr>
              <a:t>участь у процесах відновлення, реабілітації ПТСР та ментального здоров'я</a:t>
            </a:r>
            <a:r>
              <a:rPr lang="ru-RU" dirty="0">
                <a:latin typeface="Arial" panose="020B0604020202020204" pitchFamily="34" charset="0"/>
                <a:cs typeface="Arial" panose="020B0604020202020204" pitchFamily="34" charset="0"/>
              </a:rPr>
              <a:t>, щоб уникнути примусових дій з боку релігійних організацій та правоохоронних органів. Важливо забезпечити, щоб законодавство не лише дозволяло вживання ліків, але й чітко визначало їх використання для лікування різних станів, щоб уникнути юридичних обмежень на практиці.</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426720"/>
            <a:ext cx="9144000" cy="1428004"/>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4000" b="1" dirty="0">
                <a:latin typeface="Arial" panose="020B0604020202020204" pitchFamily="34" charset="0"/>
                <a:ea typeface="MS Mincho" panose="02020609040205080304" pitchFamily="49" charset="-128"/>
                <a:cs typeface="SimSun" panose="02010600030101010101" pitchFamily="2" charset="-122"/>
              </a:rPr>
              <a:t>Нові виклики</a:t>
            </a:r>
            <a:endParaRPr lang="uk-UA" sz="9600" dirty="0"/>
          </a:p>
        </p:txBody>
      </p:sp>
    </p:spTree>
    <p:extLst>
      <p:ext uri="{BB962C8B-B14F-4D97-AF65-F5344CB8AC3E}">
        <p14:creationId xmlns:p14="http://schemas.microsoft.com/office/powerpoint/2010/main" val="3000467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708584" y="1692322"/>
            <a:ext cx="10774831" cy="457200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r>
              <a:rPr lang="uk-UA" sz="1800" dirty="0">
                <a:latin typeface="Arial" panose="020B0604020202020204" pitchFamily="34" charset="0"/>
                <a:cs typeface="Arial" panose="020B0604020202020204" pitchFamily="34" charset="0"/>
              </a:rPr>
              <a:t>Протягом літа 2024 року були проведені опитування ключових осіб ВОЛНИ, що дозволило детально проаналізувати виконання Стратегічного плану організації за період 2021-2024 рр. </a:t>
            </a:r>
          </a:p>
          <a:p>
            <a:pPr algn="just"/>
            <a:r>
              <a:rPr lang="uk-UA" sz="1800" dirty="0">
                <a:latin typeface="Arial" panose="020B0604020202020204" pitchFamily="34" charset="0"/>
                <a:cs typeface="Arial" panose="020B0604020202020204" pitchFamily="34" charset="0"/>
              </a:rPr>
              <a:t>Організація досягла значних успіхів у виконанній зобов</a:t>
            </a:r>
            <a:r>
              <a:rPr lang="en-US" sz="1800" dirty="0">
                <a:latin typeface="Arial" panose="020B0604020202020204" pitchFamily="34" charset="0"/>
                <a:cs typeface="Arial" panose="020B0604020202020204" pitchFamily="34" charset="0"/>
              </a:rPr>
              <a:t>’</a:t>
            </a:r>
            <a:r>
              <a:rPr lang="uk-UA" sz="1800" dirty="0">
                <a:latin typeface="Arial" panose="020B0604020202020204" pitchFamily="34" charset="0"/>
                <a:cs typeface="Arial" panose="020B0604020202020204" pitchFamily="34" charset="0"/>
              </a:rPr>
              <a:t>язань по наступним </a:t>
            </a:r>
            <a:r>
              <a:rPr lang="uk-UA" sz="1800" b="1" dirty="0">
                <a:latin typeface="Arial" panose="020B0604020202020204" pitchFamily="34" charset="0"/>
                <a:cs typeface="Arial" panose="020B0604020202020204" pitchFamily="34" charset="0"/>
              </a:rPr>
              <a:t>стратегічним нампрямкам діяльності:</a:t>
            </a:r>
          </a:p>
          <a:p>
            <a:pPr marL="457200" indent="-457200">
              <a:buFont typeface="+mj-lt"/>
              <a:buAutoNum type="arabicPeriod"/>
            </a:pPr>
            <a:r>
              <a:rPr lang="uk-UA" sz="1800" dirty="0">
                <a:latin typeface="Arial" panose="020B0604020202020204" pitchFamily="34" charset="0"/>
                <a:cs typeface="Arial" panose="020B0604020202020204" pitchFamily="34" charset="0"/>
              </a:rPr>
              <a:t>Декриміналізація (зміна нормативних документів) як основний адвокаційний напрямок діяльності</a:t>
            </a:r>
          </a:p>
          <a:p>
            <a:pPr marL="457200" indent="-457200">
              <a:buFont typeface="+mj-lt"/>
              <a:buAutoNum type="arabicPeriod"/>
            </a:pPr>
            <a:r>
              <a:rPr lang="uk-UA" sz="1800" dirty="0">
                <a:latin typeface="Arial" panose="020B0604020202020204" pitchFamily="34" charset="0"/>
                <a:cs typeface="Arial" panose="020B0604020202020204" pitchFamily="34" charset="0"/>
              </a:rPr>
              <a:t>Розвиток профілактичних, лікувальних та реабілітаційних програм.</a:t>
            </a:r>
          </a:p>
          <a:p>
            <a:pPr marL="457200" indent="-457200">
              <a:buFont typeface="+mj-lt"/>
              <a:buAutoNum type="arabicPeriod"/>
            </a:pPr>
            <a:r>
              <a:rPr lang="uk-UA" sz="1800" dirty="0">
                <a:latin typeface="Arial" panose="020B0604020202020204" pitchFamily="34" charset="0"/>
                <a:cs typeface="Arial" panose="020B0604020202020204" pitchFamily="34" charset="0"/>
              </a:rPr>
              <a:t>Розвиток та посилення організаційної спроможності (в т.ч. розширення джерел фінансування та збільшення членства/осередків)</a:t>
            </a:r>
          </a:p>
          <a:p>
            <a:pPr marL="457200" indent="-457200">
              <a:buFont typeface="+mj-lt"/>
              <a:buAutoNum type="arabicPeriod"/>
            </a:pPr>
            <a:r>
              <a:rPr lang="uk-UA" sz="1800" dirty="0">
                <a:latin typeface="Arial" panose="020B0604020202020204" pitchFamily="34" charset="0"/>
                <a:cs typeface="Arial" panose="020B0604020202020204" pitchFamily="34" charset="0"/>
              </a:rPr>
              <a:t>Розробка та впровадження передових методів мобілізації спільноти ЛЖН/ЛВН</a:t>
            </a:r>
          </a:p>
          <a:p>
            <a:pPr marL="457200" indent="-457200">
              <a:buFont typeface="+mj-lt"/>
              <a:buAutoNum type="arabicPeriod"/>
            </a:pPr>
            <a:r>
              <a:rPr lang="uk-UA" sz="1800" dirty="0">
                <a:latin typeface="Arial" panose="020B0604020202020204" pitchFamily="34" charset="0"/>
                <a:cs typeface="Arial" panose="020B0604020202020204" pitchFamily="34" charset="0"/>
              </a:rPr>
              <a:t>Усунення правових бар’єрів доступу до медичних, соціальних, правових та інших послуг для людей, які вживають наркотики.</a:t>
            </a:r>
          </a:p>
          <a:p>
            <a:endParaRPr lang="uk-UA" sz="1800" dirty="0">
              <a:latin typeface="Arial" panose="020B0604020202020204" pitchFamily="34" charset="0"/>
              <a:cs typeface="Arial" panose="020B0604020202020204" pitchFamily="34" charset="0"/>
            </a:endParaRP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Tree>
    <p:extLst>
      <p:ext uri="{BB962C8B-B14F-4D97-AF65-F5344CB8AC3E}">
        <p14:creationId xmlns:p14="http://schemas.microsoft.com/office/powerpoint/2010/main" val="3058459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1854724"/>
            <a:ext cx="10632803" cy="440169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Відсутність </a:t>
            </a:r>
            <a:r>
              <a:rPr lang="ru-RU" b="1" dirty="0">
                <a:latin typeface="Arial" panose="020B0604020202020204" pitchFamily="34" charset="0"/>
                <a:cs typeface="Arial" panose="020B0604020202020204" pitchFamily="34" charset="0"/>
              </a:rPr>
              <a:t>захисту прав ЛВН під час мобілізації та служби в ЗСУ </a:t>
            </a:r>
            <a:r>
              <a:rPr lang="ru-RU" dirty="0">
                <a:latin typeface="Arial" panose="020B0604020202020204" pitchFamily="34" charset="0"/>
                <a:cs typeface="Arial" panose="020B0604020202020204" pitchFamily="34" charset="0"/>
              </a:rPr>
              <a:t>призводить до порушення конституційних прав та фактичного обмеження волі. Це також створює бар'єри для безперервності лікування, включаючи початок ЗПТ чи ЗШ.</a:t>
            </a:r>
          </a:p>
          <a:p>
            <a:pPr marL="352425" indent="-352425" algn="just">
              <a:buFont typeface="Arial" panose="020B0604020202020204" pitchFamily="34" charset="0"/>
              <a:buChar char="•"/>
            </a:pPr>
            <a:r>
              <a:rPr lang="ru-RU" b="1" dirty="0">
                <a:latin typeface="Arial" panose="020B0604020202020204" pitchFamily="34" charset="0"/>
                <a:cs typeface="Arial" panose="020B0604020202020204" pitchFamily="34" charset="0"/>
              </a:rPr>
              <a:t>Відсутність Шелтера в Києві. </a:t>
            </a:r>
            <a:r>
              <a:rPr lang="ru-RU" dirty="0">
                <a:latin typeface="Arial" panose="020B0604020202020204" pitchFamily="34" charset="0"/>
                <a:cs typeface="Arial" panose="020B0604020202020204" pitchFamily="34" charset="0"/>
              </a:rPr>
              <a:t>Є два дружніх шелтери, але їхня кількість не покриває потреби тимчасового прихистку.</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Необхідний </a:t>
            </a:r>
            <a:r>
              <a:rPr lang="ru-RU" b="1" dirty="0">
                <a:latin typeface="Arial" panose="020B0604020202020204" pitchFamily="34" charset="0"/>
                <a:cs typeface="Arial" panose="020B0604020202020204" pitchFamily="34" charset="0"/>
              </a:rPr>
              <a:t>адвокатській супровід ЛВНІ на досудовому розгляді кримінальних справ</a:t>
            </a:r>
            <a:r>
              <a:rPr lang="ru-RU" dirty="0">
                <a:latin typeface="Arial" panose="020B0604020202020204" pitchFamily="34" charset="0"/>
                <a:cs typeface="Arial" panose="020B0604020202020204" pitchFamily="34" charset="0"/>
              </a:rPr>
              <a:t>. Параюристи часто потребують допомоги професійного адвоката, який може вступити до захисту в перші 12 годин після отримання звернення.</a:t>
            </a:r>
          </a:p>
          <a:p>
            <a:pPr marL="352425" indent="-352425" algn="just">
              <a:buFont typeface="Arial" panose="020B0604020202020204" pitchFamily="34" charset="0"/>
              <a:buChar char="•"/>
            </a:pPr>
            <a:r>
              <a:rPr lang="ru-RU" b="1" dirty="0">
                <a:latin typeface="Arial" panose="020B0604020202020204" pitchFamily="34" charset="0"/>
                <a:cs typeface="Arial" panose="020B0604020202020204" pitchFamily="34" charset="0"/>
              </a:rPr>
              <a:t>Розробка політик і процедур реагування на екстрені ситуації,</a:t>
            </a:r>
            <a:r>
              <a:rPr lang="ru-RU" dirty="0">
                <a:latin typeface="Arial" panose="020B0604020202020204" pitchFamily="34" charset="0"/>
                <a:cs typeface="Arial" panose="020B0604020202020204" pitchFamily="34" charset="0"/>
              </a:rPr>
              <a:t> що включає створення карти пацієнта і переліку дій для евакуації. Здійснюється спільно з партнерами, установами та посадовцями.</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426720"/>
            <a:ext cx="9144000" cy="1428004"/>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4000" b="1" dirty="0">
                <a:latin typeface="Arial" panose="020B0604020202020204" pitchFamily="34" charset="0"/>
                <a:ea typeface="MS Mincho" panose="02020609040205080304" pitchFamily="49" charset="-128"/>
                <a:cs typeface="SimSun" panose="02010600030101010101" pitchFamily="2" charset="-122"/>
              </a:rPr>
              <a:t>Нові виклики</a:t>
            </a:r>
            <a:endParaRPr lang="uk-UA" sz="9600" dirty="0"/>
          </a:p>
        </p:txBody>
      </p:sp>
    </p:spTree>
    <p:extLst>
      <p:ext uri="{BB962C8B-B14F-4D97-AF65-F5344CB8AC3E}">
        <p14:creationId xmlns:p14="http://schemas.microsoft.com/office/powerpoint/2010/main" val="742831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C78DC-D9B2-4FAF-85CF-1790203A3C06}"/>
              </a:ext>
            </a:extLst>
          </p:cNvPr>
          <p:cNvSpPr>
            <a:spLocks noGrp="1"/>
          </p:cNvSpPr>
          <p:nvPr>
            <p:ph type="ctrTitle"/>
          </p:nvPr>
        </p:nvSpPr>
        <p:spPr>
          <a:xfrm>
            <a:off x="1417320" y="2286000"/>
            <a:ext cx="9250680" cy="1567543"/>
          </a:xfrm>
        </p:spPr>
        <p:txBody>
          <a:bodyPr>
            <a:normAutofit/>
          </a:bodyPr>
          <a:lstStyle/>
          <a:p>
            <a:r>
              <a:rPr lang="uk-UA" sz="3600" b="1" dirty="0">
                <a:effectLst/>
                <a:latin typeface="Arial" panose="020B0604020202020204" pitchFamily="34" charset="0"/>
                <a:ea typeface="MS Mincho" panose="02020609040205080304" pitchFamily="49" charset="-128"/>
                <a:cs typeface="SimSun" panose="02010600030101010101" pitchFamily="2" charset="-122"/>
              </a:rPr>
              <a:t>Дякую за увагу!</a:t>
            </a:r>
            <a:endParaRPr lang="uk-UA" sz="8800" dirty="0"/>
          </a:p>
        </p:txBody>
      </p:sp>
      <p:pic>
        <p:nvPicPr>
          <p:cNvPr id="4" name="Рисунок 1">
            <a:extLst>
              <a:ext uri="{FF2B5EF4-FFF2-40B4-BE49-F238E27FC236}">
                <a16:creationId xmlns:a16="http://schemas.microsoft.com/office/drawing/2014/main" id="{F43DD6EC-956F-48AA-BC41-69301119752E}"/>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5" name="Content Placeholder 2">
            <a:extLst>
              <a:ext uri="{FF2B5EF4-FFF2-40B4-BE49-F238E27FC236}">
                <a16:creationId xmlns:a16="http://schemas.microsoft.com/office/drawing/2014/main" id="{319F2A24-3350-464A-B0C2-DBCDB1912552}"/>
              </a:ext>
            </a:extLst>
          </p:cNvPr>
          <p:cNvSpPr txBox="1">
            <a:spLocks/>
          </p:cNvSpPr>
          <p:nvPr/>
        </p:nvSpPr>
        <p:spPr>
          <a:xfrm>
            <a:off x="1524000" y="4688877"/>
            <a:ext cx="9250680" cy="736563"/>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dirty="0">
                <a:latin typeface="Arial" panose="020B0604020202020204" pitchFamily="34" charset="0"/>
                <a:cs typeface="Arial" panose="020B0604020202020204" pitchFamily="34" charset="0"/>
              </a:rPr>
              <a:t>Вересень 2024 р.</a:t>
            </a:r>
          </a:p>
        </p:txBody>
      </p:sp>
    </p:spTree>
    <p:extLst>
      <p:ext uri="{BB962C8B-B14F-4D97-AF65-F5344CB8AC3E}">
        <p14:creationId xmlns:p14="http://schemas.microsoft.com/office/powerpoint/2010/main" val="99900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2156347"/>
            <a:ext cx="10345004" cy="371274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b="1" dirty="0">
                <a:latin typeface="Arial" panose="020B0604020202020204" pitchFamily="34" charset="0"/>
                <a:cs typeface="Arial" panose="020B0604020202020204" pitchFamily="34" charset="0"/>
              </a:rPr>
              <a:t>Загалом: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Визначені кроки по даному СН в більшості реалізовані, але загальний прогрес потребує подальшої роботи.</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Формулювання напрямку не відображає повною мірою залучення регіональних представників у процес гуманізації наркополітики.</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Рекомендується врахувати не лише зміни НПА, а й політики та практики на регіональному рівні.</a:t>
            </a:r>
            <a:endParaRPr lang="uk-UA" i="1" dirty="0">
              <a:latin typeface="Arial" panose="020B0604020202020204" pitchFamily="34" charset="0"/>
              <a:cs typeface="Arial" panose="020B0604020202020204" pitchFamily="34" charset="0"/>
            </a:endParaRP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СН1 Декриміналізація (зміна НПА) як основний напрямок</a:t>
            </a:r>
            <a:endParaRPr lang="uk-UA" sz="8000" dirty="0"/>
          </a:p>
        </p:txBody>
      </p:sp>
    </p:spTree>
    <p:extLst>
      <p:ext uri="{BB962C8B-B14F-4D97-AF65-F5344CB8AC3E}">
        <p14:creationId xmlns:p14="http://schemas.microsoft.com/office/powerpoint/2010/main" val="109412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2156347"/>
            <a:ext cx="10345004" cy="371274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Внесення змін в наказ МОЗ №188 та виключення пункту 9 з наказу МОЗ №200 триває, але досягти мети не вдалося через супротив осіб, які приймають рішення. Альтернативний шлях — адвокація прийняття «Стратегії щодо наркотиків до 2030 року».</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Досягнуто мінімального прогресу з вилучення зі ст. 309 КК України ч. 1 та 2. Проведено роботу з народними депутатами та зареєстровано декілька законопроектів. Проте, вони не пройшли друге читання або не були підтримані більшістю.</a:t>
            </a:r>
          </a:p>
          <a:p>
            <a:pPr marL="352425" indent="-352425" algn="just">
              <a:buFont typeface="Arial" panose="020B0604020202020204" pitchFamily="34" charset="0"/>
              <a:buChar char="•"/>
            </a:pPr>
            <a:r>
              <a:rPr lang="uk-UA" dirty="0">
                <a:latin typeface="Arial" panose="020B0604020202020204" pitchFamily="34" charset="0"/>
                <a:cs typeface="Arial" panose="020B0604020202020204" pitchFamily="34" charset="0"/>
              </a:rPr>
              <a:t>Зміна підходу до адміністративного покарання (ст. 44 КУпАП) не досягнуто. Серед причин відсутність коштів для залучення правових експертів та організації досліджень. Ініціатива ГФ «Платформа «Боротьба за здоров’я» припинила роботу, вона забезпечувала взаємодію з експертами, депутатами та юристами.</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СН1 Декриміналізація (зміна НПА) як основний напрямок</a:t>
            </a:r>
            <a:endParaRPr lang="uk-UA" sz="8000" dirty="0"/>
          </a:p>
        </p:txBody>
      </p:sp>
    </p:spTree>
    <p:extLst>
      <p:ext uri="{BB962C8B-B14F-4D97-AF65-F5344CB8AC3E}">
        <p14:creationId xmlns:p14="http://schemas.microsoft.com/office/powerpoint/2010/main" val="2178574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Практично немає прогресу зі зміни акценту держави на лікування та підтримку, а не на покарання  людей, які вживають наркотики. Держава не може покрити потреби у лікуванні та розвитку стратегій навіть з ЗШ і ЗПТ через війну.</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Проведені дослідження для збору доказової бази для аргументування внесення запропонованих змін; аналіз судових рішень для аргументування внесення запропонованих змін; дослідження, щодо ціни криміналізації в України з урахуванням національних реалій.</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Регулярно проводяться прес-брифінги, лідери спільноти дають інтерв’ю, регулярні заходи з навчання та розвитку, тощо. Однак, не вистачає фінансування для організації ПР-кампаній, а активності скоріше точкові, а не системні. </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Частково вдалось розвинути мережу партнерства з організаціями та об’єднаннями, які мають схожі погляди та можуть посилити вплив ВОЛНИ на владу.</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СН1 Декриміналізація (зміна НПА) як основний напрямок</a:t>
            </a:r>
            <a:endParaRPr lang="uk-UA" sz="8000" dirty="0"/>
          </a:p>
        </p:txBody>
      </p:sp>
    </p:spTree>
    <p:extLst>
      <p:ext uri="{BB962C8B-B14F-4D97-AF65-F5344CB8AC3E}">
        <p14:creationId xmlns:p14="http://schemas.microsoft.com/office/powerpoint/2010/main" val="579216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2156347"/>
            <a:ext cx="10345004" cy="371274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b="1" dirty="0">
                <a:latin typeface="Arial" panose="020B0604020202020204" pitchFamily="34" charset="0"/>
                <a:cs typeface="Arial" panose="020B0604020202020204" pitchFamily="34" charset="0"/>
              </a:rPr>
              <a:t>Загалом: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Напрямок актуальний та стратегічно важливий.</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Рекомендується розглядати цей СН разом з СН5, оскільки розвиток програм сам по собі може не забезпечити збільшення охоплення.</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Необхідно враховувати подолання бар'єрів, таких як збільшення доступності, а також питання стигми та дискримінації.</a:t>
            </a:r>
            <a:endParaRPr lang="uk-UA" i="1" dirty="0">
              <a:latin typeface="Arial" panose="020B0604020202020204" pitchFamily="34" charset="0"/>
              <a:cs typeface="Arial" panose="020B0604020202020204" pitchFamily="34" charset="0"/>
            </a:endParaRP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СН2 Розвиток профілактичних, лікувальних та реабілітаційних програм </a:t>
            </a:r>
            <a:endParaRPr lang="uk-UA" sz="8000" dirty="0"/>
          </a:p>
        </p:txBody>
      </p:sp>
    </p:spTree>
    <p:extLst>
      <p:ext uri="{BB962C8B-B14F-4D97-AF65-F5344CB8AC3E}">
        <p14:creationId xmlns:p14="http://schemas.microsoft.com/office/powerpoint/2010/main" val="1804441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Серед стандартів профілактики, лікування та реабілітації прийнято лише стандарти реабілітації за участі експертів спільноти. Подальшого просування немає через сильний супротив осіб, зацікавлених у прибутковому бізнесі реабілітації.</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Постійний контроль програм здійснюється через моніторинг силами спільноти (СЛМ моніторинг). Проведено оцінку якості послуг реабілітаційних центрів, створено мапу перевірених центрів у 2021 році.</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Надані відповідні пропозиції при громадському обговоренні «Стратегії щодо наркотиків до 2030». Необхідне подальше включення лідерів/лідерок до дорадчих та міжсекторальних груп для адвокації.</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Організація процедури прийняття державних стандартів та програм в процесі.</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СН2 Розвиток профілактичних, лікувальних та реабілітаційних програм </a:t>
            </a:r>
            <a:endParaRPr lang="uk-UA" sz="8000" dirty="0"/>
          </a:p>
        </p:txBody>
      </p:sp>
    </p:spTree>
    <p:extLst>
      <p:ext uri="{BB962C8B-B14F-4D97-AF65-F5344CB8AC3E}">
        <p14:creationId xmlns:p14="http://schemas.microsoft.com/office/powerpoint/2010/main" val="2005559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7" y="2156347"/>
            <a:ext cx="10632803" cy="41000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Ковід та війна перенесли прийняття програм профілактики, лікування та реабілітації, адвокацію створення органу моніторингу цих програм на другий план. Основний фокус зосереджений на збереженні "довоєнного рівня" послуг.</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Розширено мережу сайтів ЗПТ, є наявні результати.</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Постійно проводиться моніторинг реабілітаційних центрів та навчання їх персоналу.</a:t>
            </a:r>
          </a:p>
          <a:p>
            <a:pPr marL="352425" indent="-352425" algn="just">
              <a:buFont typeface="Arial" panose="020B0604020202020204" pitchFamily="34" charset="0"/>
              <a:buChar char="•"/>
            </a:pPr>
            <a:r>
              <a:rPr lang="ru-RU" dirty="0">
                <a:latin typeface="Arial" panose="020B0604020202020204" pitchFamily="34" charset="0"/>
                <a:cs typeface="Arial" panose="020B0604020202020204" pitchFamily="34" charset="0"/>
              </a:rPr>
              <a:t>Стратегічно важливим є розширення пакетів послуг зі зменшення шкоди та включення НАЛАКСОН у гарантовані послуги, проте, прогрес у цьому напрямку відсутній.</a:t>
            </a: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144000"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СН2 Розвиток профілактичних, лікувальних та реабілітаційних програм </a:t>
            </a:r>
            <a:endParaRPr lang="uk-UA" sz="8000" dirty="0"/>
          </a:p>
        </p:txBody>
      </p:sp>
    </p:spTree>
    <p:extLst>
      <p:ext uri="{BB962C8B-B14F-4D97-AF65-F5344CB8AC3E}">
        <p14:creationId xmlns:p14="http://schemas.microsoft.com/office/powerpoint/2010/main" val="232074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530E-EF67-4687-8C1F-9E9BEB5F8699}"/>
              </a:ext>
            </a:extLst>
          </p:cNvPr>
          <p:cNvSpPr txBox="1">
            <a:spLocks/>
          </p:cNvSpPr>
          <p:nvPr/>
        </p:nvSpPr>
        <p:spPr>
          <a:xfrm>
            <a:off x="805218" y="1965960"/>
            <a:ext cx="10345004" cy="4099559"/>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ru-RU" b="1" dirty="0">
                <a:latin typeface="Arial" panose="020B0604020202020204" pitchFamily="34" charset="0"/>
                <a:cs typeface="Arial" panose="020B0604020202020204" pitchFamily="34" charset="0"/>
              </a:rPr>
              <a:t>Загалом:</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Відзначено відчутний прогрес, однак актуальність напрямку залишається високою на майбутні 5 років.</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Рекомендується залучення ініціативних груп для зворотного зв'язку та моніторингу якості роботи регіональних представництв. Колективні рішення слід приймати за участі ІЦ, щоб підвищити відчуття приналежності.</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Важливо розглянути питання членства в організації: чи потрібно залучати додаткових активістів і як їх групувати за рівнем залученості.</a:t>
            </a:r>
          </a:p>
          <a:p>
            <a:pPr marL="352425" indent="-352425" algn="just">
              <a:buFont typeface="Arial" panose="020B0604020202020204" pitchFamily="34" charset="0"/>
              <a:buChar char="•"/>
            </a:pPr>
            <a:r>
              <a:rPr lang="ru-RU" i="1" dirty="0">
                <a:latin typeface="Arial" panose="020B0604020202020204" pitchFamily="34" charset="0"/>
                <a:cs typeface="Arial" panose="020B0604020202020204" pitchFamily="34" charset="0"/>
              </a:rPr>
              <a:t>Необхідно ввести політики для членів/учасників, які визначатимуть умови для участі та можливість заміни або виключення.</a:t>
            </a:r>
            <a:endParaRPr lang="uk-UA" i="1" dirty="0">
              <a:latin typeface="Arial" panose="020B0604020202020204" pitchFamily="34" charset="0"/>
              <a:cs typeface="Arial" panose="020B0604020202020204" pitchFamily="34" charset="0"/>
            </a:endParaRPr>
          </a:p>
        </p:txBody>
      </p:sp>
      <p:pic>
        <p:nvPicPr>
          <p:cNvPr id="3" name="Рисунок 1">
            <a:extLst>
              <a:ext uri="{FF2B5EF4-FFF2-40B4-BE49-F238E27FC236}">
                <a16:creationId xmlns:a16="http://schemas.microsoft.com/office/drawing/2014/main" id="{F3B76DA9-C435-4FA1-AB64-B9C68CE6F80C}"/>
              </a:ext>
            </a:extLst>
          </p:cNvPr>
          <p:cNvPicPr/>
          <p:nvPr/>
        </p:nvPicPr>
        <p:blipFill>
          <a:blip r:embed="rId2">
            <a:extLst>
              <a:ext uri="{28A0092B-C50C-407E-A947-70E740481C1C}">
                <a14:useLocalDpi xmlns:a14="http://schemas.microsoft.com/office/drawing/2010/main" val="0"/>
              </a:ext>
            </a:extLst>
          </a:blip>
          <a:stretch>
            <a:fillRect/>
          </a:stretch>
        </p:blipFill>
        <p:spPr>
          <a:xfrm>
            <a:off x="10355156" y="287181"/>
            <a:ext cx="1385568" cy="1177920"/>
          </a:xfrm>
          <a:prstGeom prst="rect">
            <a:avLst/>
          </a:prstGeom>
        </p:spPr>
      </p:pic>
      <p:sp>
        <p:nvSpPr>
          <p:cNvPr id="4" name="Title 1">
            <a:extLst>
              <a:ext uri="{FF2B5EF4-FFF2-40B4-BE49-F238E27FC236}">
                <a16:creationId xmlns:a16="http://schemas.microsoft.com/office/drawing/2014/main" id="{B63EE3CB-A197-4B7B-B8C8-E2D6F7F1D9F7}"/>
              </a:ext>
            </a:extLst>
          </p:cNvPr>
          <p:cNvSpPr txBox="1">
            <a:spLocks/>
          </p:cNvSpPr>
          <p:nvPr/>
        </p:nvSpPr>
        <p:spPr>
          <a:xfrm>
            <a:off x="805218" y="287181"/>
            <a:ext cx="9359862" cy="1567543"/>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ru-RU" sz="3200" b="1" dirty="0">
                <a:latin typeface="Arial" panose="020B0604020202020204" pitchFamily="34" charset="0"/>
                <a:ea typeface="MS Mincho" panose="02020609040205080304" pitchFamily="49" charset="-128"/>
                <a:cs typeface="SimSun" panose="02010600030101010101" pitchFamily="2" charset="-122"/>
              </a:rPr>
              <a:t>СН3 Розвиток та посилення організаційної спроможності</a:t>
            </a:r>
            <a:endParaRPr lang="uk-UA" sz="8000" dirty="0"/>
          </a:p>
        </p:txBody>
      </p:sp>
    </p:spTree>
    <p:extLst>
      <p:ext uri="{BB962C8B-B14F-4D97-AF65-F5344CB8AC3E}">
        <p14:creationId xmlns:p14="http://schemas.microsoft.com/office/powerpoint/2010/main" val="1447601535"/>
      </p:ext>
    </p:extLst>
  </p:cSld>
  <p:clrMapOvr>
    <a:masterClrMapping/>
  </p:clrMapOvr>
</p:sld>
</file>

<file path=ppt/theme/theme1.xml><?xml version="1.0" encoding="utf-8"?>
<a:theme xmlns:a="http://schemas.openxmlformats.org/drawingml/2006/main" name="Retrospect">
  <a:themeElements>
    <a:clrScheme name="Custom 9">
      <a:dk1>
        <a:sysClr val="windowText" lastClr="000000"/>
      </a:dk1>
      <a:lt1>
        <a:sysClr val="window" lastClr="FFFFFF"/>
      </a:lt1>
      <a:dk2>
        <a:srgbClr val="212745"/>
      </a:dk2>
      <a:lt2>
        <a:srgbClr val="B4DCFA"/>
      </a:lt2>
      <a:accent1>
        <a:srgbClr val="005ABC"/>
      </a:accent1>
      <a:accent2>
        <a:srgbClr val="9BCBFF"/>
      </a:accent2>
      <a:accent3>
        <a:srgbClr val="A7EA52"/>
      </a:accent3>
      <a:accent4>
        <a:srgbClr val="5DCEAF"/>
      </a:accent4>
      <a:accent5>
        <a:srgbClr val="FF8021"/>
      </a:accent5>
      <a:accent6>
        <a:srgbClr val="F14124"/>
      </a:accent6>
      <a:hlink>
        <a:srgbClr val="56C7AA"/>
      </a:hlink>
      <a:folHlink>
        <a:srgbClr val="BCDCE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Basis</Template>
  <TotalTime>151</TotalTime>
  <Words>1949</Words>
  <Application>Microsoft Macintosh PowerPoint</Application>
  <PresentationFormat>Widescreen</PresentationFormat>
  <Paragraphs>99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Retrospect</vt:lpstr>
      <vt:lpstr>Аналіз виконання Стратегічного плану організації за 2021-24 рр.</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Аналіз виконання Стратегічного плану організації за 2021-24 рр.</dc:title>
  <dc:creator>Vika Shumko</dc:creator>
  <cp:lastModifiedBy>Microsoft Office User</cp:lastModifiedBy>
  <cp:revision>68</cp:revision>
  <dcterms:created xsi:type="dcterms:W3CDTF">2024-09-02T13:36:57Z</dcterms:created>
  <dcterms:modified xsi:type="dcterms:W3CDTF">2024-09-04T06:58:48Z</dcterms:modified>
</cp:coreProperties>
</file>