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1.xml" ContentType="application/vnd.openxmlformats-officedocument.presentationml.comment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6" r:id="rId2"/>
    <p:sldId id="324" r:id="rId3"/>
    <p:sldId id="327" r:id="rId4"/>
    <p:sldId id="314" r:id="rId5"/>
    <p:sldId id="330" r:id="rId6"/>
    <p:sldId id="325" r:id="rId7"/>
    <p:sldId id="331" r:id="rId8"/>
    <p:sldId id="328" r:id="rId9"/>
    <p:sldId id="333" r:id="rId10"/>
    <p:sldId id="334" r:id="rId11"/>
    <p:sldId id="317" r:id="rId12"/>
    <p:sldId id="318" r:id="rId13"/>
    <p:sldId id="319" r:id="rId14"/>
    <p:sldId id="321" r:id="rId15"/>
    <p:sldId id="332" r:id="rId16"/>
    <p:sldId id="310" r:id="rId17"/>
    <p:sldId id="322" r:id="rId18"/>
  </p:sldIdLst>
  <p:sldSz cx="20104100" cy="11309350"/>
  <p:notesSz cx="20104100" cy="11309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3EB72EB-138A-4CEE-A73E-6B0E5F3669A4}">
          <p14:sldIdLst>
            <p14:sldId id="266"/>
            <p14:sldId id="324"/>
            <p14:sldId id="327"/>
            <p14:sldId id="314"/>
            <p14:sldId id="330"/>
            <p14:sldId id="325"/>
            <p14:sldId id="331"/>
            <p14:sldId id="328"/>
            <p14:sldId id="333"/>
            <p14:sldId id="334"/>
            <p14:sldId id="317"/>
            <p14:sldId id="318"/>
            <p14:sldId id="319"/>
            <p14:sldId id="321"/>
            <p14:sldId id="332"/>
            <p14:sldId id="310"/>
            <p14:sldId id="322"/>
          </p14:sldIdLst>
        </p14:section>
        <p14:section name="Раздел без заголовка" id="{72D6D8BE-F997-459A-B93A-595A7D6CD2D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842" userDrawn="1">
          <p15:clr>
            <a:srgbClr val="A4A3A4"/>
          </p15:clr>
        </p15:guide>
        <p15:guide id="2" pos="239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" initials="A" lastIdx="1" clrIdx="0">
    <p:extLst>
      <p:ext uri="{19B8F6BF-5375-455C-9EA6-DF929625EA0E}">
        <p15:presenceInfo xmlns:p15="http://schemas.microsoft.com/office/powerpoint/2012/main" userId="3e7bd2f6d97ae8a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9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ітлий стиль 3 –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5" autoAdjust="0"/>
    <p:restoredTop sz="94660"/>
  </p:normalViewPr>
  <p:slideViewPr>
    <p:cSldViewPr>
      <p:cViewPr varScale="1">
        <p:scale>
          <a:sx n="56" d="100"/>
          <a:sy n="56" d="100"/>
        </p:scale>
        <p:origin x="91" y="230"/>
      </p:cViewPr>
      <p:guideLst>
        <p:guide orient="horz" pos="2842"/>
        <p:guide pos="23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6-22T19:50:34.502" idx="1">
    <p:pos x="10071" y="795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hyperlink" Target="https://volna.in.ua/shho-mi-robimo/doslidzhennya/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87A4B4-BB49-42E7-848B-545F1BAFD956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F76F1BF-63FC-4124-818D-5489B77847A1}">
      <dgm:prSet/>
      <dgm:spPr>
        <a:solidFill>
          <a:schemeClr val="tx2"/>
        </a:solidFill>
      </dgm:spPr>
      <dgm:t>
        <a:bodyPr/>
        <a:lstStyle/>
        <a:p>
          <a:pPr algn="just"/>
          <a:r>
            <a:rPr lang="uk-UA" noProof="0" dirty="0" smtClean="0">
              <a:solidFill>
                <a:schemeClr val="tx1"/>
              </a:solidFill>
            </a:rPr>
            <a:t>Дослідження якості та доступу до послуг ЗПТ. Київській регіон</a:t>
          </a:r>
          <a:endParaRPr lang="uk-UA" noProof="0" dirty="0">
            <a:solidFill>
              <a:schemeClr val="tx1"/>
            </a:solidFill>
          </a:endParaRPr>
        </a:p>
      </dgm:t>
    </dgm:pt>
    <dgm:pt modelId="{8753B3B0-50EC-4328-B5A8-2E5B46B410DD}" type="parTrans" cxnId="{131A4858-7EB7-4384-9DEF-0D831DFB8182}">
      <dgm:prSet/>
      <dgm:spPr/>
      <dgm:t>
        <a:bodyPr/>
        <a:lstStyle/>
        <a:p>
          <a:endParaRPr lang="ru-RU"/>
        </a:p>
      </dgm:t>
    </dgm:pt>
    <dgm:pt modelId="{B38991C6-7224-4A89-8DFA-969F1B8D4BA8}" type="sibTrans" cxnId="{131A4858-7EB7-4384-9DEF-0D831DFB8182}">
      <dgm:prSet/>
      <dgm:spPr/>
      <dgm:t>
        <a:bodyPr/>
        <a:lstStyle/>
        <a:p>
          <a:endParaRPr lang="ru-RU"/>
        </a:p>
      </dgm:t>
    </dgm:pt>
    <dgm:pt modelId="{3B052612-3D6C-4217-92AD-23AD3DED7F64}">
      <dgm:prSet/>
      <dgm:spPr>
        <a:solidFill>
          <a:schemeClr val="tx2"/>
        </a:solidFill>
      </dgm:spPr>
      <dgm:t>
        <a:bodyPr/>
        <a:lstStyle/>
        <a:p>
          <a:pPr algn="just"/>
          <a:r>
            <a:rPr lang="uk-UA" dirty="0" smtClean="0">
              <a:solidFill>
                <a:schemeClr val="tx1"/>
              </a:solidFill>
            </a:rPr>
            <a:t>Моніторинг якості препаратів ЗПТ</a:t>
          </a:r>
          <a:endParaRPr lang="uk-UA" dirty="0">
            <a:solidFill>
              <a:schemeClr val="tx1"/>
            </a:solidFill>
          </a:endParaRPr>
        </a:p>
      </dgm:t>
    </dgm:pt>
    <dgm:pt modelId="{B9BB4877-9AC2-4C1D-A73B-95E946E915A1}" type="parTrans" cxnId="{8E36D38A-3C9C-4515-930F-E9673D2AE536}">
      <dgm:prSet/>
      <dgm:spPr/>
      <dgm:t>
        <a:bodyPr/>
        <a:lstStyle/>
        <a:p>
          <a:endParaRPr lang="ru-RU"/>
        </a:p>
      </dgm:t>
    </dgm:pt>
    <dgm:pt modelId="{ADD71A9C-6D96-4373-888F-14C5A2658427}" type="sibTrans" cxnId="{8E36D38A-3C9C-4515-930F-E9673D2AE536}">
      <dgm:prSet/>
      <dgm:spPr/>
      <dgm:t>
        <a:bodyPr/>
        <a:lstStyle/>
        <a:p>
          <a:endParaRPr lang="ru-RU"/>
        </a:p>
      </dgm:t>
    </dgm:pt>
    <dgm:pt modelId="{E494798A-21CA-446A-8E18-7987F5C4CE41}">
      <dgm:prSet/>
      <dgm:spPr>
        <a:solidFill>
          <a:srgbClr val="00A99D"/>
        </a:solidFill>
      </dgm:spPr>
      <dgm:t>
        <a:bodyPr/>
        <a:lstStyle/>
        <a:p>
          <a:pPr algn="just"/>
          <a:r>
            <a:rPr lang="uk-UA" noProof="0" dirty="0" smtClean="0">
              <a:solidFill>
                <a:schemeClr val="tx1"/>
              </a:solidFill>
            </a:rPr>
            <a:t>Оцінка криміналізації, розширення послуг та доступу до правосуддя та захист прав</a:t>
          </a:r>
          <a:endParaRPr lang="uk-UA" noProof="0" dirty="0">
            <a:solidFill>
              <a:schemeClr val="tx1"/>
            </a:solidFill>
          </a:endParaRPr>
        </a:p>
      </dgm:t>
    </dgm:pt>
    <dgm:pt modelId="{585EA0AF-B6B3-48C2-8718-36602622D5F1}" type="parTrans" cxnId="{71E7D159-508D-4B50-9BAE-4AC819645E4A}">
      <dgm:prSet/>
      <dgm:spPr/>
      <dgm:t>
        <a:bodyPr/>
        <a:lstStyle/>
        <a:p>
          <a:endParaRPr lang="ru-RU"/>
        </a:p>
      </dgm:t>
    </dgm:pt>
    <dgm:pt modelId="{3DCC410A-7B52-489D-A1D5-90DDE0F28A70}" type="sibTrans" cxnId="{71E7D159-508D-4B50-9BAE-4AC819645E4A}">
      <dgm:prSet/>
      <dgm:spPr/>
      <dgm:t>
        <a:bodyPr/>
        <a:lstStyle/>
        <a:p>
          <a:endParaRPr lang="ru-RU"/>
        </a:p>
      </dgm:t>
    </dgm:pt>
    <dgm:pt modelId="{73F4E74A-B4D5-49D9-963E-DECE826E4387}">
      <dgm:prSet/>
      <dgm:spPr>
        <a:solidFill>
          <a:srgbClr val="00A99D"/>
        </a:solidFill>
      </dgm:spPr>
      <dgm:t>
        <a:bodyPr/>
        <a:lstStyle/>
        <a:p>
          <a:pPr algn="just"/>
          <a:r>
            <a:rPr lang="uk-UA" noProof="0" dirty="0" smtClean="0">
              <a:solidFill>
                <a:schemeClr val="tx1"/>
              </a:solidFill>
            </a:rPr>
            <a:t>Бар'єри</a:t>
          </a:r>
          <a:r>
            <a:rPr lang="ru-RU" dirty="0" smtClean="0">
              <a:solidFill>
                <a:schemeClr val="tx1"/>
              </a:solidFill>
            </a:rPr>
            <a:t> щодо послуг зш і зпт для жінок вживаючих наркотики </a:t>
          </a:r>
          <a:endParaRPr lang="ru-RU" dirty="0">
            <a:solidFill>
              <a:schemeClr val="tx1"/>
            </a:solidFill>
          </a:endParaRPr>
        </a:p>
      </dgm:t>
    </dgm:pt>
    <dgm:pt modelId="{54D8A5C6-A384-4A60-9F54-B79BC9FAA076}" type="parTrans" cxnId="{803880B1-FC4D-4DAE-B5B5-464D821240E2}">
      <dgm:prSet/>
      <dgm:spPr/>
      <dgm:t>
        <a:bodyPr/>
        <a:lstStyle/>
        <a:p>
          <a:endParaRPr lang="ru-RU"/>
        </a:p>
      </dgm:t>
    </dgm:pt>
    <dgm:pt modelId="{0FCA9617-E881-4962-872F-0690A7DA72F0}" type="sibTrans" cxnId="{803880B1-FC4D-4DAE-B5B5-464D821240E2}">
      <dgm:prSet/>
      <dgm:spPr/>
      <dgm:t>
        <a:bodyPr/>
        <a:lstStyle/>
        <a:p>
          <a:endParaRPr lang="ru-RU"/>
        </a:p>
      </dgm:t>
    </dgm:pt>
    <dgm:pt modelId="{FA117D2D-B37B-4121-A1F4-BCAB8C42BE74}">
      <dgm:prSet/>
      <dgm:spPr>
        <a:solidFill>
          <a:srgbClr val="00A99D"/>
        </a:solidFill>
      </dgm:spPr>
      <dgm:t>
        <a:bodyPr/>
        <a:lstStyle/>
        <a:p>
          <a:pPr algn="just"/>
          <a:r>
            <a:rPr lang="en-US" dirty="0" smtClean="0">
              <a:solidFill>
                <a:schemeClr val="tx1"/>
              </a:solidFill>
            </a:rPr>
            <a:t>8</a:t>
          </a:r>
          <a:r>
            <a:rPr lang="uk-UA" dirty="0" smtClean="0">
              <a:solidFill>
                <a:schemeClr val="tx1"/>
              </a:solidFill>
            </a:rPr>
            <a:t> звітів </a:t>
          </a:r>
          <a:r>
            <a:rPr lang="en-US" dirty="0" smtClean="0">
              <a:solidFill>
                <a:schemeClr val="tx1"/>
              </a:solidFill>
            </a:rPr>
            <a:t>CLM </a:t>
          </a:r>
          <a:r>
            <a:rPr lang="uk-UA" dirty="0" smtClean="0">
              <a:solidFill>
                <a:schemeClr val="tx1"/>
              </a:solidFill>
            </a:rPr>
            <a:t>2024 – 2025</a:t>
          </a:r>
          <a:r>
            <a:rPr lang="ru-RU" dirty="0" smtClean="0">
              <a:solidFill>
                <a:schemeClr val="tx1"/>
              </a:solidFill>
            </a:rPr>
            <a:t> </a:t>
          </a:r>
          <a:endParaRPr lang="ru-RU" dirty="0">
            <a:solidFill>
              <a:schemeClr val="tx1"/>
            </a:solidFill>
          </a:endParaRPr>
        </a:p>
      </dgm:t>
    </dgm:pt>
    <dgm:pt modelId="{3F9F11BD-0C49-4085-93DE-901E943424CB}" type="parTrans" cxnId="{1BFFF58A-5E3F-4FE4-AED1-C32BCC507302}">
      <dgm:prSet/>
      <dgm:spPr/>
      <dgm:t>
        <a:bodyPr/>
        <a:lstStyle/>
        <a:p>
          <a:endParaRPr lang="ru-RU"/>
        </a:p>
      </dgm:t>
    </dgm:pt>
    <dgm:pt modelId="{EE28F94A-E724-4504-AF5C-AD4874A7EB2D}" type="sibTrans" cxnId="{1BFFF58A-5E3F-4FE4-AED1-C32BCC507302}">
      <dgm:prSet/>
      <dgm:spPr/>
      <dgm:t>
        <a:bodyPr/>
        <a:lstStyle/>
        <a:p>
          <a:endParaRPr lang="ru-RU"/>
        </a:p>
      </dgm:t>
    </dgm:pt>
    <dgm:pt modelId="{2F79A340-3261-4FAF-8349-F3BF4AEFA6BE}" type="pres">
      <dgm:prSet presAssocID="{4987A4B4-BB49-42E7-848B-545F1BAFD95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106C92-B208-47D1-A4C9-7C0428B2E31E}" type="pres">
      <dgm:prSet presAssocID="{4987A4B4-BB49-42E7-848B-545F1BAFD956}" presName="fgShape" presStyleLbl="fgShp" presStyleIdx="0" presStyleCnt="1"/>
      <dgm:spPr/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/>
          </dgm14:cNvPr>
        </a:ext>
      </dgm:extLst>
    </dgm:pt>
    <dgm:pt modelId="{F62E40CA-B86E-48DF-9634-E54FE480A1A3}" type="pres">
      <dgm:prSet presAssocID="{4987A4B4-BB49-42E7-848B-545F1BAFD956}" presName="linComp" presStyleCnt="0"/>
      <dgm:spPr/>
    </dgm:pt>
    <dgm:pt modelId="{0148AA7A-D467-4DC6-AA5F-B5D8C8C70121}" type="pres">
      <dgm:prSet presAssocID="{3B052612-3D6C-4217-92AD-23AD3DED7F64}" presName="compNode" presStyleCnt="0"/>
      <dgm:spPr/>
    </dgm:pt>
    <dgm:pt modelId="{97D1EE37-69B5-4D39-B6DF-2E33C6080150}" type="pres">
      <dgm:prSet presAssocID="{3B052612-3D6C-4217-92AD-23AD3DED7F64}" presName="bkgdShape" presStyleLbl="node1" presStyleIdx="0" presStyleCnt="5"/>
      <dgm:spPr/>
      <dgm:t>
        <a:bodyPr/>
        <a:lstStyle/>
        <a:p>
          <a:endParaRPr lang="ru-RU"/>
        </a:p>
      </dgm:t>
    </dgm:pt>
    <dgm:pt modelId="{DCA06306-7492-41CA-9415-A4ADFC944907}" type="pres">
      <dgm:prSet presAssocID="{3B052612-3D6C-4217-92AD-23AD3DED7F64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37204B-D2A8-4193-8B13-A0C83FA8E45C}" type="pres">
      <dgm:prSet presAssocID="{3B052612-3D6C-4217-92AD-23AD3DED7F64}" presName="invisiNode" presStyleLbl="node1" presStyleIdx="0" presStyleCnt="5"/>
      <dgm:spPr/>
    </dgm:pt>
    <dgm:pt modelId="{63B80797-5103-4C21-AB81-02BB0D15E349}" type="pres">
      <dgm:prSet presAssocID="{3B052612-3D6C-4217-92AD-23AD3DED7F64}" presName="imagNode" presStyleLbl="fgImgPlace1" presStyleIdx="0" presStyleCnt="5" custLinFactNeighborX="5416" custLinFactNeighborY="14009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E106A26-180C-44F1-82B1-FF7C4CD9358B}" type="pres">
      <dgm:prSet presAssocID="{ADD71A9C-6D96-4373-888F-14C5A265842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950EF75-2D87-4AAF-8801-078D99D6E9E9}" type="pres">
      <dgm:prSet presAssocID="{E494798A-21CA-446A-8E18-7987F5C4CE41}" presName="compNode" presStyleCnt="0"/>
      <dgm:spPr/>
    </dgm:pt>
    <dgm:pt modelId="{BF4D7819-75F0-4E60-9377-C9BABEE0E262}" type="pres">
      <dgm:prSet presAssocID="{E494798A-21CA-446A-8E18-7987F5C4CE41}" presName="bkgdShape" presStyleLbl="node1" presStyleIdx="1" presStyleCnt="5" custLinFactNeighborX="4177" custLinFactNeighborY="1127"/>
      <dgm:spPr/>
      <dgm:t>
        <a:bodyPr/>
        <a:lstStyle/>
        <a:p>
          <a:endParaRPr lang="ru-RU"/>
        </a:p>
      </dgm:t>
    </dgm:pt>
    <dgm:pt modelId="{573563E2-0699-46B3-8835-0926EFD5BCC3}" type="pres">
      <dgm:prSet presAssocID="{E494798A-21CA-446A-8E18-7987F5C4CE41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FC6358-40E3-48AC-8C01-ABF9CCA9C0C7}" type="pres">
      <dgm:prSet presAssocID="{E494798A-21CA-446A-8E18-7987F5C4CE41}" presName="invisiNode" presStyleLbl="node1" presStyleIdx="1" presStyleCnt="5"/>
      <dgm:spPr/>
    </dgm:pt>
    <dgm:pt modelId="{AF2C0212-B249-4DCA-BE8A-0C677A91F013}" type="pres">
      <dgm:prSet presAssocID="{E494798A-21CA-446A-8E18-7987F5C4CE41}" presName="imagNode" presStyleLbl="fgImgPlace1" presStyleIdx="1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D173D87-2767-4426-BDB9-96F4F55D8BD9}" type="pres">
      <dgm:prSet presAssocID="{3DCC410A-7B52-489D-A1D5-90DDE0F28A7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BB08EE7-4FA8-4D6E-AD93-D0D65349E171}" type="pres">
      <dgm:prSet presAssocID="{1F76F1BF-63FC-4124-818D-5489B77847A1}" presName="compNode" presStyleCnt="0"/>
      <dgm:spPr/>
    </dgm:pt>
    <dgm:pt modelId="{6462ADEC-E8FE-4AC2-ACF2-57130FFF8E7F}" type="pres">
      <dgm:prSet presAssocID="{1F76F1BF-63FC-4124-818D-5489B77847A1}" presName="bkgdShape" presStyleLbl="node1" presStyleIdx="2" presStyleCnt="5"/>
      <dgm:spPr/>
      <dgm:t>
        <a:bodyPr/>
        <a:lstStyle/>
        <a:p>
          <a:endParaRPr lang="ru-RU"/>
        </a:p>
      </dgm:t>
    </dgm:pt>
    <dgm:pt modelId="{5BF72E57-1F66-4CF2-B0E9-0B369078CC36}" type="pres">
      <dgm:prSet presAssocID="{1F76F1BF-63FC-4124-818D-5489B77847A1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2016A2-CD35-4732-B865-C9D5B87FFFDD}" type="pres">
      <dgm:prSet presAssocID="{1F76F1BF-63FC-4124-818D-5489B77847A1}" presName="invisiNode" presStyleLbl="node1" presStyleIdx="2" presStyleCnt="5"/>
      <dgm:spPr/>
    </dgm:pt>
    <dgm:pt modelId="{0E323AA4-D91D-4FA8-95B7-E77DA22983F7}" type="pres">
      <dgm:prSet presAssocID="{1F76F1BF-63FC-4124-818D-5489B77847A1}" presName="imagNode" presStyleLbl="fgImgPlace1" presStyleIdx="2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F96E7DB-C348-4B79-B18B-F84AE805175E}" type="pres">
      <dgm:prSet presAssocID="{B38991C6-7224-4A89-8DFA-969F1B8D4BA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B2E2C78-8319-4C85-8C15-7C02C207FD2B}" type="pres">
      <dgm:prSet presAssocID="{73F4E74A-B4D5-49D9-963E-DECE826E4387}" presName="compNode" presStyleCnt="0"/>
      <dgm:spPr/>
    </dgm:pt>
    <dgm:pt modelId="{12904FDB-5921-4704-89DE-5C05515F740B}" type="pres">
      <dgm:prSet presAssocID="{73F4E74A-B4D5-49D9-963E-DECE826E4387}" presName="bkgdShape" presStyleLbl="node1" presStyleIdx="3" presStyleCnt="5"/>
      <dgm:spPr/>
      <dgm:t>
        <a:bodyPr/>
        <a:lstStyle/>
        <a:p>
          <a:endParaRPr lang="ru-RU"/>
        </a:p>
      </dgm:t>
    </dgm:pt>
    <dgm:pt modelId="{3BC7AC93-3165-46E7-901E-C3FE1338C2D8}" type="pres">
      <dgm:prSet presAssocID="{73F4E74A-B4D5-49D9-963E-DECE826E4387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512667-6076-4443-8C0C-7305FF7AE04E}" type="pres">
      <dgm:prSet presAssocID="{73F4E74A-B4D5-49D9-963E-DECE826E4387}" presName="invisiNode" presStyleLbl="node1" presStyleIdx="3" presStyleCnt="5"/>
      <dgm:spPr/>
    </dgm:pt>
    <dgm:pt modelId="{E0F3F15C-599C-4396-A04D-9BFAE76473A1}" type="pres">
      <dgm:prSet presAssocID="{73F4E74A-B4D5-49D9-963E-DECE826E4387}" presName="imagNode" presStyleLbl="fgImgPlace1" presStyleIdx="3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F4A355E-2BED-4B8D-9757-EACF324BF02D}" type="pres">
      <dgm:prSet presAssocID="{0FCA9617-E881-4962-872F-0690A7DA72F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39FC097-6DEC-4425-A0A2-A01D68348646}" type="pres">
      <dgm:prSet presAssocID="{FA117D2D-B37B-4121-A1F4-BCAB8C42BE74}" presName="compNode" presStyleCnt="0"/>
      <dgm:spPr/>
    </dgm:pt>
    <dgm:pt modelId="{61F0C997-CB56-4A8B-893E-F62EB0BB1164}" type="pres">
      <dgm:prSet presAssocID="{FA117D2D-B37B-4121-A1F4-BCAB8C42BE74}" presName="bkgdShape" presStyleLbl="node1" presStyleIdx="4" presStyleCnt="5" custLinFactNeighborX="388"/>
      <dgm:spPr/>
      <dgm:t>
        <a:bodyPr/>
        <a:lstStyle/>
        <a:p>
          <a:endParaRPr lang="ru-RU"/>
        </a:p>
      </dgm:t>
    </dgm:pt>
    <dgm:pt modelId="{EFBD5F84-C417-42ED-8D55-953B57CAD912}" type="pres">
      <dgm:prSet presAssocID="{FA117D2D-B37B-4121-A1F4-BCAB8C42BE74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5CA9E2-4097-442C-A422-0BEABA037E32}" type="pres">
      <dgm:prSet presAssocID="{FA117D2D-B37B-4121-A1F4-BCAB8C42BE74}" presName="invisiNode" presStyleLbl="node1" presStyleIdx="4" presStyleCnt="5"/>
      <dgm:spPr/>
    </dgm:pt>
    <dgm:pt modelId="{D167CCDC-FEFB-4201-A053-9F6EE2C185BB}" type="pres">
      <dgm:prSet presAssocID="{FA117D2D-B37B-4121-A1F4-BCAB8C42BE74}" presName="imagNode" presStyleLbl="fgImgPlace1" presStyleIdx="4" presStyleCnt="5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6F826269-0F2B-4586-9AD2-7C253EFC00FF}" type="presOf" srcId="{E494798A-21CA-446A-8E18-7987F5C4CE41}" destId="{573563E2-0699-46B3-8835-0926EFD5BCC3}" srcOrd="1" destOrd="0" presId="urn:microsoft.com/office/officeart/2005/8/layout/hList7"/>
    <dgm:cxn modelId="{8E36D38A-3C9C-4515-930F-E9673D2AE536}" srcId="{4987A4B4-BB49-42E7-848B-545F1BAFD956}" destId="{3B052612-3D6C-4217-92AD-23AD3DED7F64}" srcOrd="0" destOrd="0" parTransId="{B9BB4877-9AC2-4C1D-A73B-95E946E915A1}" sibTransId="{ADD71A9C-6D96-4373-888F-14C5A2658427}"/>
    <dgm:cxn modelId="{BB271922-7829-453A-AB19-99A7649D6132}" type="presOf" srcId="{73F4E74A-B4D5-49D9-963E-DECE826E4387}" destId="{3BC7AC93-3165-46E7-901E-C3FE1338C2D8}" srcOrd="1" destOrd="0" presId="urn:microsoft.com/office/officeart/2005/8/layout/hList7"/>
    <dgm:cxn modelId="{30D2F571-E833-4124-A789-D695FD7F5243}" type="presOf" srcId="{FA117D2D-B37B-4121-A1F4-BCAB8C42BE74}" destId="{61F0C997-CB56-4A8B-893E-F62EB0BB1164}" srcOrd="0" destOrd="0" presId="urn:microsoft.com/office/officeart/2005/8/layout/hList7"/>
    <dgm:cxn modelId="{EF7F1EEC-43E3-430B-B78D-071F9F2459AC}" type="presOf" srcId="{FA117D2D-B37B-4121-A1F4-BCAB8C42BE74}" destId="{EFBD5F84-C417-42ED-8D55-953B57CAD912}" srcOrd="1" destOrd="0" presId="urn:microsoft.com/office/officeart/2005/8/layout/hList7"/>
    <dgm:cxn modelId="{CCF5C301-3033-45B0-AFF3-026A6F4A6194}" type="presOf" srcId="{73F4E74A-B4D5-49D9-963E-DECE826E4387}" destId="{12904FDB-5921-4704-89DE-5C05515F740B}" srcOrd="0" destOrd="0" presId="urn:microsoft.com/office/officeart/2005/8/layout/hList7"/>
    <dgm:cxn modelId="{1BFFF58A-5E3F-4FE4-AED1-C32BCC507302}" srcId="{4987A4B4-BB49-42E7-848B-545F1BAFD956}" destId="{FA117D2D-B37B-4121-A1F4-BCAB8C42BE74}" srcOrd="4" destOrd="0" parTransId="{3F9F11BD-0C49-4085-93DE-901E943424CB}" sibTransId="{EE28F94A-E724-4504-AF5C-AD4874A7EB2D}"/>
    <dgm:cxn modelId="{6E1630F5-3C4B-41D5-82A2-F50771C5EE39}" type="presOf" srcId="{1F76F1BF-63FC-4124-818D-5489B77847A1}" destId="{6462ADEC-E8FE-4AC2-ACF2-57130FFF8E7F}" srcOrd="0" destOrd="0" presId="urn:microsoft.com/office/officeart/2005/8/layout/hList7"/>
    <dgm:cxn modelId="{7EE8A9A4-86E8-430D-B63C-FA3D582770CF}" type="presOf" srcId="{3DCC410A-7B52-489D-A1D5-90DDE0F28A70}" destId="{1D173D87-2767-4426-BDB9-96F4F55D8BD9}" srcOrd="0" destOrd="0" presId="urn:microsoft.com/office/officeart/2005/8/layout/hList7"/>
    <dgm:cxn modelId="{7A04AC66-ABC3-4FC2-BF92-4F030F5D1150}" type="presOf" srcId="{E494798A-21CA-446A-8E18-7987F5C4CE41}" destId="{BF4D7819-75F0-4E60-9377-C9BABEE0E262}" srcOrd="0" destOrd="0" presId="urn:microsoft.com/office/officeart/2005/8/layout/hList7"/>
    <dgm:cxn modelId="{5B1F9AFA-3E45-4823-A2B2-6AD9086DE9F7}" type="presOf" srcId="{B38991C6-7224-4A89-8DFA-969F1B8D4BA8}" destId="{BF96E7DB-C348-4B79-B18B-F84AE805175E}" srcOrd="0" destOrd="0" presId="urn:microsoft.com/office/officeart/2005/8/layout/hList7"/>
    <dgm:cxn modelId="{61708CBE-0B0D-457F-8AE0-F8B78257ED6F}" type="presOf" srcId="{1F76F1BF-63FC-4124-818D-5489B77847A1}" destId="{5BF72E57-1F66-4CF2-B0E9-0B369078CC36}" srcOrd="1" destOrd="0" presId="urn:microsoft.com/office/officeart/2005/8/layout/hList7"/>
    <dgm:cxn modelId="{6B6FBDCE-C786-4CF5-9E11-D643CD1808DC}" type="presOf" srcId="{3B052612-3D6C-4217-92AD-23AD3DED7F64}" destId="{97D1EE37-69B5-4D39-B6DF-2E33C6080150}" srcOrd="0" destOrd="0" presId="urn:microsoft.com/office/officeart/2005/8/layout/hList7"/>
    <dgm:cxn modelId="{131A4858-7EB7-4384-9DEF-0D831DFB8182}" srcId="{4987A4B4-BB49-42E7-848B-545F1BAFD956}" destId="{1F76F1BF-63FC-4124-818D-5489B77847A1}" srcOrd="2" destOrd="0" parTransId="{8753B3B0-50EC-4328-B5A8-2E5B46B410DD}" sibTransId="{B38991C6-7224-4A89-8DFA-969F1B8D4BA8}"/>
    <dgm:cxn modelId="{5BAFEB26-0012-4F27-9F98-F9373794D247}" type="presOf" srcId="{0FCA9617-E881-4962-872F-0690A7DA72F0}" destId="{DF4A355E-2BED-4B8D-9757-EACF324BF02D}" srcOrd="0" destOrd="0" presId="urn:microsoft.com/office/officeart/2005/8/layout/hList7"/>
    <dgm:cxn modelId="{FEABDE69-BF57-4AFD-BE17-C96B765135D2}" type="presOf" srcId="{3B052612-3D6C-4217-92AD-23AD3DED7F64}" destId="{DCA06306-7492-41CA-9415-A4ADFC944907}" srcOrd="1" destOrd="0" presId="urn:microsoft.com/office/officeart/2005/8/layout/hList7"/>
    <dgm:cxn modelId="{71E7D159-508D-4B50-9BAE-4AC819645E4A}" srcId="{4987A4B4-BB49-42E7-848B-545F1BAFD956}" destId="{E494798A-21CA-446A-8E18-7987F5C4CE41}" srcOrd="1" destOrd="0" parTransId="{585EA0AF-B6B3-48C2-8718-36602622D5F1}" sibTransId="{3DCC410A-7B52-489D-A1D5-90DDE0F28A70}"/>
    <dgm:cxn modelId="{803880B1-FC4D-4DAE-B5B5-464D821240E2}" srcId="{4987A4B4-BB49-42E7-848B-545F1BAFD956}" destId="{73F4E74A-B4D5-49D9-963E-DECE826E4387}" srcOrd="3" destOrd="0" parTransId="{54D8A5C6-A384-4A60-9F54-B79BC9FAA076}" sibTransId="{0FCA9617-E881-4962-872F-0690A7DA72F0}"/>
    <dgm:cxn modelId="{21228EFD-DA2C-407E-869A-69D73CD3EF06}" type="presOf" srcId="{ADD71A9C-6D96-4373-888F-14C5A2658427}" destId="{6E106A26-180C-44F1-82B1-FF7C4CD9358B}" srcOrd="0" destOrd="0" presId="urn:microsoft.com/office/officeart/2005/8/layout/hList7"/>
    <dgm:cxn modelId="{D65F4DFA-AFFE-49A5-9207-BF8B5D673806}" type="presOf" srcId="{4987A4B4-BB49-42E7-848B-545F1BAFD956}" destId="{2F79A340-3261-4FAF-8349-F3BF4AEFA6BE}" srcOrd="0" destOrd="0" presId="urn:microsoft.com/office/officeart/2005/8/layout/hList7"/>
    <dgm:cxn modelId="{F54703FB-C748-44F0-92B5-497900CA27C7}" type="presParOf" srcId="{2F79A340-3261-4FAF-8349-F3BF4AEFA6BE}" destId="{D6106C92-B208-47D1-A4C9-7C0428B2E31E}" srcOrd="0" destOrd="0" presId="urn:microsoft.com/office/officeart/2005/8/layout/hList7"/>
    <dgm:cxn modelId="{6C15B122-AA62-437F-8002-5C7BA9B22955}" type="presParOf" srcId="{2F79A340-3261-4FAF-8349-F3BF4AEFA6BE}" destId="{F62E40CA-B86E-48DF-9634-E54FE480A1A3}" srcOrd="1" destOrd="0" presId="urn:microsoft.com/office/officeart/2005/8/layout/hList7"/>
    <dgm:cxn modelId="{40A0A46D-ACB3-499E-A946-B2883BC390AA}" type="presParOf" srcId="{F62E40CA-B86E-48DF-9634-E54FE480A1A3}" destId="{0148AA7A-D467-4DC6-AA5F-B5D8C8C70121}" srcOrd="0" destOrd="0" presId="urn:microsoft.com/office/officeart/2005/8/layout/hList7"/>
    <dgm:cxn modelId="{F3650358-E5E2-4B4E-98A2-CF82C0C27DD3}" type="presParOf" srcId="{0148AA7A-D467-4DC6-AA5F-B5D8C8C70121}" destId="{97D1EE37-69B5-4D39-B6DF-2E33C6080150}" srcOrd="0" destOrd="0" presId="urn:microsoft.com/office/officeart/2005/8/layout/hList7"/>
    <dgm:cxn modelId="{FB270E8B-788F-4098-BA56-855A16F9A700}" type="presParOf" srcId="{0148AA7A-D467-4DC6-AA5F-B5D8C8C70121}" destId="{DCA06306-7492-41CA-9415-A4ADFC944907}" srcOrd="1" destOrd="0" presId="urn:microsoft.com/office/officeart/2005/8/layout/hList7"/>
    <dgm:cxn modelId="{BEF9CAF5-177D-48D2-AF04-DF48AE81B6D8}" type="presParOf" srcId="{0148AA7A-D467-4DC6-AA5F-B5D8C8C70121}" destId="{1D37204B-D2A8-4193-8B13-A0C83FA8E45C}" srcOrd="2" destOrd="0" presId="urn:microsoft.com/office/officeart/2005/8/layout/hList7"/>
    <dgm:cxn modelId="{A5166820-7C27-4ABF-BC32-7AEEEC4696E9}" type="presParOf" srcId="{0148AA7A-D467-4DC6-AA5F-B5D8C8C70121}" destId="{63B80797-5103-4C21-AB81-02BB0D15E349}" srcOrd="3" destOrd="0" presId="urn:microsoft.com/office/officeart/2005/8/layout/hList7"/>
    <dgm:cxn modelId="{6F8A62CC-9F88-4BAD-9ACA-94779BB469F6}" type="presParOf" srcId="{F62E40CA-B86E-48DF-9634-E54FE480A1A3}" destId="{6E106A26-180C-44F1-82B1-FF7C4CD9358B}" srcOrd="1" destOrd="0" presId="urn:microsoft.com/office/officeart/2005/8/layout/hList7"/>
    <dgm:cxn modelId="{F305B5C4-A823-4D29-8DA5-7D5646BA49D3}" type="presParOf" srcId="{F62E40CA-B86E-48DF-9634-E54FE480A1A3}" destId="{5950EF75-2D87-4AAF-8801-078D99D6E9E9}" srcOrd="2" destOrd="0" presId="urn:microsoft.com/office/officeart/2005/8/layout/hList7"/>
    <dgm:cxn modelId="{9896896D-C56E-436C-9FFF-53127E7E0A94}" type="presParOf" srcId="{5950EF75-2D87-4AAF-8801-078D99D6E9E9}" destId="{BF4D7819-75F0-4E60-9377-C9BABEE0E262}" srcOrd="0" destOrd="0" presId="urn:microsoft.com/office/officeart/2005/8/layout/hList7"/>
    <dgm:cxn modelId="{5F48297E-058B-4A8C-A585-0DBD15BBF21E}" type="presParOf" srcId="{5950EF75-2D87-4AAF-8801-078D99D6E9E9}" destId="{573563E2-0699-46B3-8835-0926EFD5BCC3}" srcOrd="1" destOrd="0" presId="urn:microsoft.com/office/officeart/2005/8/layout/hList7"/>
    <dgm:cxn modelId="{1ED956AE-3CF1-48AE-8E29-BC31A23CE53A}" type="presParOf" srcId="{5950EF75-2D87-4AAF-8801-078D99D6E9E9}" destId="{04FC6358-40E3-48AC-8C01-ABF9CCA9C0C7}" srcOrd="2" destOrd="0" presId="urn:microsoft.com/office/officeart/2005/8/layout/hList7"/>
    <dgm:cxn modelId="{06E35C34-7651-4755-8BC4-542373C1F417}" type="presParOf" srcId="{5950EF75-2D87-4AAF-8801-078D99D6E9E9}" destId="{AF2C0212-B249-4DCA-BE8A-0C677A91F013}" srcOrd="3" destOrd="0" presId="urn:microsoft.com/office/officeart/2005/8/layout/hList7"/>
    <dgm:cxn modelId="{2BB98645-DB08-4F7B-863F-81CFCA8EF8E2}" type="presParOf" srcId="{F62E40CA-B86E-48DF-9634-E54FE480A1A3}" destId="{1D173D87-2767-4426-BDB9-96F4F55D8BD9}" srcOrd="3" destOrd="0" presId="urn:microsoft.com/office/officeart/2005/8/layout/hList7"/>
    <dgm:cxn modelId="{69EDDA63-0BAB-4873-97BC-B299ACC08507}" type="presParOf" srcId="{F62E40CA-B86E-48DF-9634-E54FE480A1A3}" destId="{1BB08EE7-4FA8-4D6E-AD93-D0D65349E171}" srcOrd="4" destOrd="0" presId="urn:microsoft.com/office/officeart/2005/8/layout/hList7"/>
    <dgm:cxn modelId="{95739F94-D2B8-417F-80DA-92A4FD4C77CE}" type="presParOf" srcId="{1BB08EE7-4FA8-4D6E-AD93-D0D65349E171}" destId="{6462ADEC-E8FE-4AC2-ACF2-57130FFF8E7F}" srcOrd="0" destOrd="0" presId="urn:microsoft.com/office/officeart/2005/8/layout/hList7"/>
    <dgm:cxn modelId="{BB28E358-405A-4D87-9115-B181FCBBC753}" type="presParOf" srcId="{1BB08EE7-4FA8-4D6E-AD93-D0D65349E171}" destId="{5BF72E57-1F66-4CF2-B0E9-0B369078CC36}" srcOrd="1" destOrd="0" presId="urn:microsoft.com/office/officeart/2005/8/layout/hList7"/>
    <dgm:cxn modelId="{32FA2D59-9918-4A92-A9B0-ACD6E960F13F}" type="presParOf" srcId="{1BB08EE7-4FA8-4D6E-AD93-D0D65349E171}" destId="{A72016A2-CD35-4732-B865-C9D5B87FFFDD}" srcOrd="2" destOrd="0" presId="urn:microsoft.com/office/officeart/2005/8/layout/hList7"/>
    <dgm:cxn modelId="{0EF9F96F-C38E-40AC-8FE4-766B5D07F606}" type="presParOf" srcId="{1BB08EE7-4FA8-4D6E-AD93-D0D65349E171}" destId="{0E323AA4-D91D-4FA8-95B7-E77DA22983F7}" srcOrd="3" destOrd="0" presId="urn:microsoft.com/office/officeart/2005/8/layout/hList7"/>
    <dgm:cxn modelId="{91870CCF-5E1E-4139-B532-4399529E1900}" type="presParOf" srcId="{F62E40CA-B86E-48DF-9634-E54FE480A1A3}" destId="{BF96E7DB-C348-4B79-B18B-F84AE805175E}" srcOrd="5" destOrd="0" presId="urn:microsoft.com/office/officeart/2005/8/layout/hList7"/>
    <dgm:cxn modelId="{389FE93C-A96A-429E-AD5C-E9636179FE33}" type="presParOf" srcId="{F62E40CA-B86E-48DF-9634-E54FE480A1A3}" destId="{2B2E2C78-8319-4C85-8C15-7C02C207FD2B}" srcOrd="6" destOrd="0" presId="urn:microsoft.com/office/officeart/2005/8/layout/hList7"/>
    <dgm:cxn modelId="{8305CEB8-09B9-43B7-A711-B64C24B956BB}" type="presParOf" srcId="{2B2E2C78-8319-4C85-8C15-7C02C207FD2B}" destId="{12904FDB-5921-4704-89DE-5C05515F740B}" srcOrd="0" destOrd="0" presId="urn:microsoft.com/office/officeart/2005/8/layout/hList7"/>
    <dgm:cxn modelId="{E1AEC6B7-3DDF-4C97-8CC8-6376D1032751}" type="presParOf" srcId="{2B2E2C78-8319-4C85-8C15-7C02C207FD2B}" destId="{3BC7AC93-3165-46E7-901E-C3FE1338C2D8}" srcOrd="1" destOrd="0" presId="urn:microsoft.com/office/officeart/2005/8/layout/hList7"/>
    <dgm:cxn modelId="{BD391772-F5C5-404B-B811-C73CFDBE5DAF}" type="presParOf" srcId="{2B2E2C78-8319-4C85-8C15-7C02C207FD2B}" destId="{19512667-6076-4443-8C0C-7305FF7AE04E}" srcOrd="2" destOrd="0" presId="urn:microsoft.com/office/officeart/2005/8/layout/hList7"/>
    <dgm:cxn modelId="{9D3530E0-8167-4305-99FB-72D6A6B1FEC2}" type="presParOf" srcId="{2B2E2C78-8319-4C85-8C15-7C02C207FD2B}" destId="{E0F3F15C-599C-4396-A04D-9BFAE76473A1}" srcOrd="3" destOrd="0" presId="urn:microsoft.com/office/officeart/2005/8/layout/hList7"/>
    <dgm:cxn modelId="{B7ACF6C6-B5C8-423E-ABFA-2F4EFBD4EB10}" type="presParOf" srcId="{F62E40CA-B86E-48DF-9634-E54FE480A1A3}" destId="{DF4A355E-2BED-4B8D-9757-EACF324BF02D}" srcOrd="7" destOrd="0" presId="urn:microsoft.com/office/officeart/2005/8/layout/hList7"/>
    <dgm:cxn modelId="{4236FBEB-C9C0-42B7-AFA9-63608CCB5F0F}" type="presParOf" srcId="{F62E40CA-B86E-48DF-9634-E54FE480A1A3}" destId="{C39FC097-6DEC-4425-A0A2-A01D68348646}" srcOrd="8" destOrd="0" presId="urn:microsoft.com/office/officeart/2005/8/layout/hList7"/>
    <dgm:cxn modelId="{5A7A6F8F-C4AF-4B29-8C5D-897D99287A23}" type="presParOf" srcId="{C39FC097-6DEC-4425-A0A2-A01D68348646}" destId="{61F0C997-CB56-4A8B-893E-F62EB0BB1164}" srcOrd="0" destOrd="0" presId="urn:microsoft.com/office/officeart/2005/8/layout/hList7"/>
    <dgm:cxn modelId="{145B0E38-21C9-4FF6-9A5A-A6E09116ECE0}" type="presParOf" srcId="{C39FC097-6DEC-4425-A0A2-A01D68348646}" destId="{EFBD5F84-C417-42ED-8D55-953B57CAD912}" srcOrd="1" destOrd="0" presId="urn:microsoft.com/office/officeart/2005/8/layout/hList7"/>
    <dgm:cxn modelId="{3A553C51-8877-429C-B634-CA037B096A65}" type="presParOf" srcId="{C39FC097-6DEC-4425-A0A2-A01D68348646}" destId="{B45CA9E2-4097-442C-A422-0BEABA037E32}" srcOrd="2" destOrd="0" presId="urn:microsoft.com/office/officeart/2005/8/layout/hList7"/>
    <dgm:cxn modelId="{9D105FFE-B759-4200-8AD8-D11F82F8E85C}" type="presParOf" srcId="{C39FC097-6DEC-4425-A0A2-A01D68348646}" destId="{D167CCDC-FEFB-4201-A053-9F6EE2C185BB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198C1F-1F70-4112-AEC2-6C31B837782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3E76321-7034-41B5-A5F0-3F88F8C39415}">
      <dgm:prSet phldrT="[Текст]"/>
      <dgm:spPr>
        <a:solidFill>
          <a:srgbClr val="00A99D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Онлайн-</a:t>
          </a:r>
          <a:r>
            <a:rPr lang="ru-RU" dirty="0" err="1" smtClean="0">
              <a:solidFill>
                <a:schemeClr val="tx1"/>
              </a:solidFill>
            </a:rPr>
            <a:t>опитування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en-US" dirty="0" smtClean="0">
              <a:solidFill>
                <a:schemeClr val="tx1"/>
              </a:solidFill>
            </a:rPr>
            <a:t>CLM</a:t>
          </a:r>
          <a:endParaRPr lang="ru-RU" dirty="0">
            <a:solidFill>
              <a:schemeClr val="tx1"/>
            </a:solidFill>
          </a:endParaRPr>
        </a:p>
      </dgm:t>
    </dgm:pt>
    <dgm:pt modelId="{BD610235-5907-40CF-9150-ED63EEAF9527}" type="parTrans" cxnId="{81FF3661-57E6-49E6-8E38-629D7B540C37}">
      <dgm:prSet/>
      <dgm:spPr/>
      <dgm:t>
        <a:bodyPr/>
        <a:lstStyle/>
        <a:p>
          <a:endParaRPr lang="ru-RU"/>
        </a:p>
      </dgm:t>
    </dgm:pt>
    <dgm:pt modelId="{66D81834-56B5-41AA-B449-E9BEBB6F0AA0}" type="sibTrans" cxnId="{81FF3661-57E6-49E6-8E38-629D7B540C37}">
      <dgm:prSet/>
      <dgm:spPr/>
      <dgm:t>
        <a:bodyPr/>
        <a:lstStyle/>
        <a:p>
          <a:endParaRPr lang="ru-RU"/>
        </a:p>
      </dgm:t>
    </dgm:pt>
    <dgm:pt modelId="{E6730A84-0DB0-4FD7-B3AA-CD5B9DAFD0A4}">
      <dgm:prSet phldrT="[Текст]"/>
      <dgm:spPr>
        <a:solidFill>
          <a:srgbClr val="00A99D"/>
        </a:solidFill>
      </dgm:spPr>
      <dgm:t>
        <a:bodyPr/>
        <a:lstStyle/>
        <a:p>
          <a:r>
            <a:rPr lang="ru-RU" dirty="0" err="1" smtClean="0">
              <a:solidFill>
                <a:schemeClr val="tx1"/>
              </a:solidFill>
            </a:rPr>
            <a:t>Звіти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регіональних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координаторів</a:t>
          </a:r>
          <a:endParaRPr lang="ru-RU" dirty="0">
            <a:solidFill>
              <a:schemeClr val="tx1"/>
            </a:solidFill>
          </a:endParaRPr>
        </a:p>
      </dgm:t>
    </dgm:pt>
    <dgm:pt modelId="{B29D2F5C-7615-4B65-9783-593650724F5C}" type="parTrans" cxnId="{D2B82E55-3F7C-4BE1-AC96-867AED16DDB6}">
      <dgm:prSet/>
      <dgm:spPr/>
      <dgm:t>
        <a:bodyPr/>
        <a:lstStyle/>
        <a:p>
          <a:endParaRPr lang="ru-RU"/>
        </a:p>
      </dgm:t>
    </dgm:pt>
    <dgm:pt modelId="{B25056F5-4F26-49FC-8036-438D741E9078}" type="sibTrans" cxnId="{D2B82E55-3F7C-4BE1-AC96-867AED16DDB6}">
      <dgm:prSet/>
      <dgm:spPr/>
      <dgm:t>
        <a:bodyPr/>
        <a:lstStyle/>
        <a:p>
          <a:endParaRPr lang="ru-RU"/>
        </a:p>
      </dgm:t>
    </dgm:pt>
    <dgm:pt modelId="{D4C91DFC-39BD-4131-B6C2-B9302F1485B7}">
      <dgm:prSet/>
      <dgm:spPr>
        <a:solidFill>
          <a:srgbClr val="00A99D"/>
        </a:solidFill>
      </dgm:spPr>
      <dgm:t>
        <a:bodyPr/>
        <a:lstStyle/>
        <a:p>
          <a:r>
            <a:rPr lang="ru-RU" dirty="0" err="1" smtClean="0">
              <a:solidFill>
                <a:schemeClr val="tx1"/>
              </a:solidFill>
            </a:rPr>
            <a:t>Програма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en-US" dirty="0" smtClean="0">
              <a:solidFill>
                <a:schemeClr val="tx1"/>
              </a:solidFill>
            </a:rPr>
            <a:t>Data Check</a:t>
          </a:r>
          <a:endParaRPr lang="ru-RU" dirty="0">
            <a:solidFill>
              <a:schemeClr val="tx1"/>
            </a:solidFill>
          </a:endParaRPr>
        </a:p>
      </dgm:t>
    </dgm:pt>
    <dgm:pt modelId="{0A7121A2-7483-4955-8070-D33157CE4842}" type="parTrans" cxnId="{CA4967C0-49DE-46D4-95C8-A41C256AAE33}">
      <dgm:prSet/>
      <dgm:spPr/>
      <dgm:t>
        <a:bodyPr/>
        <a:lstStyle/>
        <a:p>
          <a:endParaRPr lang="ru-RU"/>
        </a:p>
      </dgm:t>
    </dgm:pt>
    <dgm:pt modelId="{43ECFD38-93A5-40A5-B771-E109CACE4724}" type="sibTrans" cxnId="{CA4967C0-49DE-46D4-95C8-A41C256AAE33}">
      <dgm:prSet/>
      <dgm:spPr/>
      <dgm:t>
        <a:bodyPr/>
        <a:lstStyle/>
        <a:p>
          <a:endParaRPr lang="ru-RU"/>
        </a:p>
      </dgm:t>
    </dgm:pt>
    <dgm:pt modelId="{2AD53085-1A18-4512-B211-C23D047C543D}">
      <dgm:prSet/>
      <dgm:spPr>
        <a:solidFill>
          <a:srgbClr val="00A99D"/>
        </a:solidFill>
      </dgm:spPr>
      <dgm:t>
        <a:bodyPr/>
        <a:lstStyle/>
        <a:p>
          <a:r>
            <a:rPr lang="ru-RU" dirty="0" err="1" smtClean="0">
              <a:solidFill>
                <a:schemeClr val="tx1"/>
              </a:solidFill>
            </a:rPr>
            <a:t>Проведення</a:t>
          </a:r>
          <a:r>
            <a:rPr lang="ru-RU" dirty="0" smtClean="0">
              <a:solidFill>
                <a:schemeClr val="tx1"/>
              </a:solidFill>
            </a:rPr>
            <a:t> Фокус </a:t>
          </a:r>
          <a:r>
            <a:rPr lang="ru-RU" dirty="0" err="1" smtClean="0">
              <a:solidFill>
                <a:schemeClr val="tx1"/>
              </a:solidFill>
            </a:rPr>
            <a:t>Груп</a:t>
          </a:r>
          <a:endParaRPr lang="ru-RU" dirty="0">
            <a:solidFill>
              <a:schemeClr val="tx1"/>
            </a:solidFill>
          </a:endParaRPr>
        </a:p>
      </dgm:t>
    </dgm:pt>
    <dgm:pt modelId="{C61E7194-1205-4273-BFAC-68735C355877}" type="parTrans" cxnId="{EF7239FB-FE37-46E6-8940-D995F2F44E36}">
      <dgm:prSet/>
      <dgm:spPr/>
      <dgm:t>
        <a:bodyPr/>
        <a:lstStyle/>
        <a:p>
          <a:endParaRPr lang="ru-RU"/>
        </a:p>
      </dgm:t>
    </dgm:pt>
    <dgm:pt modelId="{014D89D4-776C-49C9-8815-6D26C5064A0A}" type="sibTrans" cxnId="{EF7239FB-FE37-46E6-8940-D995F2F44E36}">
      <dgm:prSet/>
      <dgm:spPr/>
      <dgm:t>
        <a:bodyPr/>
        <a:lstStyle/>
        <a:p>
          <a:endParaRPr lang="ru-RU"/>
        </a:p>
      </dgm:t>
    </dgm:pt>
    <dgm:pt modelId="{205E9BBA-8707-43C8-94DE-1A353C2A6E53}">
      <dgm:prSet/>
      <dgm:spPr>
        <a:solidFill>
          <a:srgbClr val="00A99D"/>
        </a:solidFill>
      </dgm:spPr>
      <dgm:t>
        <a:bodyPr/>
        <a:lstStyle/>
        <a:p>
          <a:r>
            <a:rPr lang="ru-RU" dirty="0" err="1" smtClean="0">
              <a:solidFill>
                <a:schemeClr val="tx1"/>
              </a:solidFill>
            </a:rPr>
            <a:t>Дані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Гарячої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Лінії</a:t>
          </a:r>
          <a:r>
            <a:rPr lang="ru-RU" dirty="0" smtClean="0">
              <a:solidFill>
                <a:schemeClr val="tx1"/>
              </a:solidFill>
            </a:rPr>
            <a:t> ЗПТ</a:t>
          </a:r>
          <a:endParaRPr lang="ru-RU" dirty="0">
            <a:solidFill>
              <a:schemeClr val="tx1"/>
            </a:solidFill>
          </a:endParaRPr>
        </a:p>
      </dgm:t>
    </dgm:pt>
    <dgm:pt modelId="{060C2967-4728-4B67-A4BE-76EFC91B7C34}" type="parTrans" cxnId="{EC204A7A-0198-43C0-B3AD-051B13AC2DA4}">
      <dgm:prSet/>
      <dgm:spPr/>
      <dgm:t>
        <a:bodyPr/>
        <a:lstStyle/>
        <a:p>
          <a:endParaRPr lang="ru-RU"/>
        </a:p>
      </dgm:t>
    </dgm:pt>
    <dgm:pt modelId="{5E2F6BE6-0111-4DD7-B9EB-61C485896E7D}" type="sibTrans" cxnId="{EC204A7A-0198-43C0-B3AD-051B13AC2DA4}">
      <dgm:prSet/>
      <dgm:spPr/>
      <dgm:t>
        <a:bodyPr/>
        <a:lstStyle/>
        <a:p>
          <a:endParaRPr lang="ru-RU"/>
        </a:p>
      </dgm:t>
    </dgm:pt>
    <dgm:pt modelId="{E8DC4FB7-1C01-4E9B-A85F-343D0A2FA7CD}">
      <dgm:prSet/>
      <dgm:spPr>
        <a:solidFill>
          <a:srgbClr val="00A99D"/>
        </a:solidFill>
      </dgm:spPr>
      <dgm:t>
        <a:bodyPr/>
        <a:lstStyle/>
        <a:p>
          <a:pPr algn="ctr"/>
          <a:r>
            <a:rPr lang="ru-RU" dirty="0" smtClean="0">
              <a:solidFill>
                <a:schemeClr val="tx1"/>
              </a:solidFill>
            </a:rPr>
            <a:t>Чек-</a:t>
          </a:r>
          <a:r>
            <a:rPr lang="ru-RU" dirty="0" err="1" smtClean="0">
              <a:solidFill>
                <a:schemeClr val="tx1"/>
              </a:solidFill>
            </a:rPr>
            <a:t>листи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оцінки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закладів</a:t>
          </a:r>
          <a:endParaRPr lang="ru-RU" dirty="0">
            <a:solidFill>
              <a:schemeClr val="tx1"/>
            </a:solidFill>
          </a:endParaRPr>
        </a:p>
      </dgm:t>
    </dgm:pt>
    <dgm:pt modelId="{06D946A9-6D73-49E0-8E38-BB92DE1A3C73}" type="parTrans" cxnId="{2732CEB9-EFB6-476E-A03C-97CF9022B69A}">
      <dgm:prSet/>
      <dgm:spPr/>
      <dgm:t>
        <a:bodyPr/>
        <a:lstStyle/>
        <a:p>
          <a:endParaRPr lang="ru-RU"/>
        </a:p>
      </dgm:t>
    </dgm:pt>
    <dgm:pt modelId="{D4A0FC8F-5350-45A7-8ECA-CD55AAD65BFB}" type="sibTrans" cxnId="{2732CEB9-EFB6-476E-A03C-97CF9022B69A}">
      <dgm:prSet/>
      <dgm:spPr/>
      <dgm:t>
        <a:bodyPr/>
        <a:lstStyle/>
        <a:p>
          <a:endParaRPr lang="ru-RU"/>
        </a:p>
      </dgm:t>
    </dgm:pt>
    <dgm:pt modelId="{12C405A4-358F-4BEC-9FA4-B24CFA099F3B}" type="pres">
      <dgm:prSet presAssocID="{25198C1F-1F70-4112-AEC2-6C31B837782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11FF94-1D27-40D2-9A23-51020FB6582E}" type="pres">
      <dgm:prSet presAssocID="{83E76321-7034-41B5-A5F0-3F88F8C39415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75470E-A95B-40B7-82E4-F9AD6AC56824}" type="pres">
      <dgm:prSet presAssocID="{66D81834-56B5-41AA-B449-E9BEBB6F0AA0}" presName="sibTrans" presStyleCnt="0"/>
      <dgm:spPr/>
    </dgm:pt>
    <dgm:pt modelId="{76CA0DB0-3F68-47D6-9E92-E6DA90557E1A}" type="pres">
      <dgm:prSet presAssocID="{D4C91DFC-39BD-4131-B6C2-B9302F1485B7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A2633E-4C69-4E15-8F7E-233C1A820E78}" type="pres">
      <dgm:prSet presAssocID="{43ECFD38-93A5-40A5-B771-E109CACE4724}" presName="sibTrans" presStyleCnt="0"/>
      <dgm:spPr/>
    </dgm:pt>
    <dgm:pt modelId="{0B5631DC-C695-4867-BD07-B8E7CF4B25DE}" type="pres">
      <dgm:prSet presAssocID="{2AD53085-1A18-4512-B211-C23D047C543D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916FBB-96BF-40B3-ACAB-977CA0501D05}" type="pres">
      <dgm:prSet presAssocID="{014D89D4-776C-49C9-8815-6D26C5064A0A}" presName="sibTrans" presStyleCnt="0"/>
      <dgm:spPr/>
    </dgm:pt>
    <dgm:pt modelId="{AFE2A140-ECE1-4602-8954-80C7F4BD764E}" type="pres">
      <dgm:prSet presAssocID="{205E9BBA-8707-43C8-94DE-1A353C2A6E53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3CDCEF-D2EF-4D73-8FF7-279157804432}" type="pres">
      <dgm:prSet presAssocID="{5E2F6BE6-0111-4DD7-B9EB-61C485896E7D}" presName="sibTrans" presStyleCnt="0"/>
      <dgm:spPr/>
    </dgm:pt>
    <dgm:pt modelId="{3CF7DC5D-298A-4A32-A272-891B558D116A}" type="pres">
      <dgm:prSet presAssocID="{E6730A84-0DB0-4FD7-B3AA-CD5B9DAFD0A4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21DC01-B235-42A9-A1AA-4988DFEE4799}" type="pres">
      <dgm:prSet presAssocID="{B25056F5-4F26-49FC-8036-438D741E9078}" presName="sibTrans" presStyleCnt="0"/>
      <dgm:spPr/>
    </dgm:pt>
    <dgm:pt modelId="{E55D37E6-8D37-4620-9DC6-0C1BD498E39E}" type="pres">
      <dgm:prSet presAssocID="{E8DC4FB7-1C01-4E9B-A85F-343D0A2FA7CD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559D7A-2F18-4482-AA88-96CFC322955B}" type="presOf" srcId="{205E9BBA-8707-43C8-94DE-1A353C2A6E53}" destId="{AFE2A140-ECE1-4602-8954-80C7F4BD764E}" srcOrd="0" destOrd="0" presId="urn:microsoft.com/office/officeart/2005/8/layout/default"/>
    <dgm:cxn modelId="{2732CEB9-EFB6-476E-A03C-97CF9022B69A}" srcId="{25198C1F-1F70-4112-AEC2-6C31B837782C}" destId="{E8DC4FB7-1C01-4E9B-A85F-343D0A2FA7CD}" srcOrd="5" destOrd="0" parTransId="{06D946A9-6D73-49E0-8E38-BB92DE1A3C73}" sibTransId="{D4A0FC8F-5350-45A7-8ECA-CD55AAD65BFB}"/>
    <dgm:cxn modelId="{00BDAECC-129D-4BD1-B209-6C7CA3284AEE}" type="presOf" srcId="{2AD53085-1A18-4512-B211-C23D047C543D}" destId="{0B5631DC-C695-4867-BD07-B8E7CF4B25DE}" srcOrd="0" destOrd="0" presId="urn:microsoft.com/office/officeart/2005/8/layout/default"/>
    <dgm:cxn modelId="{EF7239FB-FE37-46E6-8940-D995F2F44E36}" srcId="{25198C1F-1F70-4112-AEC2-6C31B837782C}" destId="{2AD53085-1A18-4512-B211-C23D047C543D}" srcOrd="2" destOrd="0" parTransId="{C61E7194-1205-4273-BFAC-68735C355877}" sibTransId="{014D89D4-776C-49C9-8815-6D26C5064A0A}"/>
    <dgm:cxn modelId="{D70160F6-6C20-428B-887D-B78B478BC247}" type="presOf" srcId="{E8DC4FB7-1C01-4E9B-A85F-343D0A2FA7CD}" destId="{E55D37E6-8D37-4620-9DC6-0C1BD498E39E}" srcOrd="0" destOrd="0" presId="urn:microsoft.com/office/officeart/2005/8/layout/default"/>
    <dgm:cxn modelId="{54AA4CFA-4CF1-41C9-8810-78D614051849}" type="presOf" srcId="{D4C91DFC-39BD-4131-B6C2-B9302F1485B7}" destId="{76CA0DB0-3F68-47D6-9E92-E6DA90557E1A}" srcOrd="0" destOrd="0" presId="urn:microsoft.com/office/officeart/2005/8/layout/default"/>
    <dgm:cxn modelId="{81FF3661-57E6-49E6-8E38-629D7B540C37}" srcId="{25198C1F-1F70-4112-AEC2-6C31B837782C}" destId="{83E76321-7034-41B5-A5F0-3F88F8C39415}" srcOrd="0" destOrd="0" parTransId="{BD610235-5907-40CF-9150-ED63EEAF9527}" sibTransId="{66D81834-56B5-41AA-B449-E9BEBB6F0AA0}"/>
    <dgm:cxn modelId="{EC204A7A-0198-43C0-B3AD-051B13AC2DA4}" srcId="{25198C1F-1F70-4112-AEC2-6C31B837782C}" destId="{205E9BBA-8707-43C8-94DE-1A353C2A6E53}" srcOrd="3" destOrd="0" parTransId="{060C2967-4728-4B67-A4BE-76EFC91B7C34}" sibTransId="{5E2F6BE6-0111-4DD7-B9EB-61C485896E7D}"/>
    <dgm:cxn modelId="{1234B56B-023A-4AE7-94B8-81AE73093706}" type="presOf" srcId="{25198C1F-1F70-4112-AEC2-6C31B837782C}" destId="{12C405A4-358F-4BEC-9FA4-B24CFA099F3B}" srcOrd="0" destOrd="0" presId="urn:microsoft.com/office/officeart/2005/8/layout/default"/>
    <dgm:cxn modelId="{C144C747-4582-44F1-A5E9-6D2980818774}" type="presOf" srcId="{83E76321-7034-41B5-A5F0-3F88F8C39415}" destId="{6311FF94-1D27-40D2-9A23-51020FB6582E}" srcOrd="0" destOrd="0" presId="urn:microsoft.com/office/officeart/2005/8/layout/default"/>
    <dgm:cxn modelId="{3E924830-610C-408A-B8B9-D39C802994D6}" type="presOf" srcId="{E6730A84-0DB0-4FD7-B3AA-CD5B9DAFD0A4}" destId="{3CF7DC5D-298A-4A32-A272-891B558D116A}" srcOrd="0" destOrd="0" presId="urn:microsoft.com/office/officeart/2005/8/layout/default"/>
    <dgm:cxn modelId="{CA4967C0-49DE-46D4-95C8-A41C256AAE33}" srcId="{25198C1F-1F70-4112-AEC2-6C31B837782C}" destId="{D4C91DFC-39BD-4131-B6C2-B9302F1485B7}" srcOrd="1" destOrd="0" parTransId="{0A7121A2-7483-4955-8070-D33157CE4842}" sibTransId="{43ECFD38-93A5-40A5-B771-E109CACE4724}"/>
    <dgm:cxn modelId="{D2B82E55-3F7C-4BE1-AC96-867AED16DDB6}" srcId="{25198C1F-1F70-4112-AEC2-6C31B837782C}" destId="{E6730A84-0DB0-4FD7-B3AA-CD5B9DAFD0A4}" srcOrd="4" destOrd="0" parTransId="{B29D2F5C-7615-4B65-9783-593650724F5C}" sibTransId="{B25056F5-4F26-49FC-8036-438D741E9078}"/>
    <dgm:cxn modelId="{BAD0C6A1-F72B-4C8F-93D6-5F706041ECB7}" type="presParOf" srcId="{12C405A4-358F-4BEC-9FA4-B24CFA099F3B}" destId="{6311FF94-1D27-40D2-9A23-51020FB6582E}" srcOrd="0" destOrd="0" presId="urn:microsoft.com/office/officeart/2005/8/layout/default"/>
    <dgm:cxn modelId="{4FBF48A8-2BC4-4AF2-8A0A-1A557035E73F}" type="presParOf" srcId="{12C405A4-358F-4BEC-9FA4-B24CFA099F3B}" destId="{2775470E-A95B-40B7-82E4-F9AD6AC56824}" srcOrd="1" destOrd="0" presId="urn:microsoft.com/office/officeart/2005/8/layout/default"/>
    <dgm:cxn modelId="{29270747-73A4-4CE8-AFED-D4CDCFFBBF47}" type="presParOf" srcId="{12C405A4-358F-4BEC-9FA4-B24CFA099F3B}" destId="{76CA0DB0-3F68-47D6-9E92-E6DA90557E1A}" srcOrd="2" destOrd="0" presId="urn:microsoft.com/office/officeart/2005/8/layout/default"/>
    <dgm:cxn modelId="{F8BB8C17-F275-429B-AFAD-E42B5B1C7992}" type="presParOf" srcId="{12C405A4-358F-4BEC-9FA4-B24CFA099F3B}" destId="{2AA2633E-4C69-4E15-8F7E-233C1A820E78}" srcOrd="3" destOrd="0" presId="urn:microsoft.com/office/officeart/2005/8/layout/default"/>
    <dgm:cxn modelId="{8E9F5BF1-1B48-4F54-B21E-6F5B00CDA8DD}" type="presParOf" srcId="{12C405A4-358F-4BEC-9FA4-B24CFA099F3B}" destId="{0B5631DC-C695-4867-BD07-B8E7CF4B25DE}" srcOrd="4" destOrd="0" presId="urn:microsoft.com/office/officeart/2005/8/layout/default"/>
    <dgm:cxn modelId="{882DB575-4E76-4A03-9B0A-BBBCFA1B3F3E}" type="presParOf" srcId="{12C405A4-358F-4BEC-9FA4-B24CFA099F3B}" destId="{1E916FBB-96BF-40B3-ACAB-977CA0501D05}" srcOrd="5" destOrd="0" presId="urn:microsoft.com/office/officeart/2005/8/layout/default"/>
    <dgm:cxn modelId="{08166701-1B61-4956-9EFB-40E528538BEE}" type="presParOf" srcId="{12C405A4-358F-4BEC-9FA4-B24CFA099F3B}" destId="{AFE2A140-ECE1-4602-8954-80C7F4BD764E}" srcOrd="6" destOrd="0" presId="urn:microsoft.com/office/officeart/2005/8/layout/default"/>
    <dgm:cxn modelId="{7360C381-C4F6-435F-9159-9069ED1AAC97}" type="presParOf" srcId="{12C405A4-358F-4BEC-9FA4-B24CFA099F3B}" destId="{973CDCEF-D2EF-4D73-8FF7-279157804432}" srcOrd="7" destOrd="0" presId="urn:microsoft.com/office/officeart/2005/8/layout/default"/>
    <dgm:cxn modelId="{5934A52C-23E7-40FC-9771-2A8C68893546}" type="presParOf" srcId="{12C405A4-358F-4BEC-9FA4-B24CFA099F3B}" destId="{3CF7DC5D-298A-4A32-A272-891B558D116A}" srcOrd="8" destOrd="0" presId="urn:microsoft.com/office/officeart/2005/8/layout/default"/>
    <dgm:cxn modelId="{5E56E292-F56D-4DE9-A3FB-3CCD1ED2BD3A}" type="presParOf" srcId="{12C405A4-358F-4BEC-9FA4-B24CFA099F3B}" destId="{A321DC01-B235-42A9-A1AA-4988DFEE4799}" srcOrd="9" destOrd="0" presId="urn:microsoft.com/office/officeart/2005/8/layout/default"/>
    <dgm:cxn modelId="{6EEE9388-7500-490F-A019-837CCB4AB6D1}" type="presParOf" srcId="{12C405A4-358F-4BEC-9FA4-B24CFA099F3B}" destId="{E55D37E6-8D37-4620-9DC6-0C1BD498E39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4A7F03-FF95-42EB-A48D-7AB2DC51423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A57C78-367B-48E8-A40C-ED272AB683AF}" type="pres">
      <dgm:prSet presAssocID="{C04A7F03-FF95-42EB-A48D-7AB2DC51423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C23A6C3C-F88D-46D3-B8F2-6B39327C9412}" type="presOf" srcId="{C04A7F03-FF95-42EB-A48D-7AB2DC514239}" destId="{BAA57C78-367B-48E8-A40C-ED272AB683A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19EB27C-8369-4D82-BD62-583C490E495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C69E3DA3-FE0E-410A-93B3-CDF6CF6BC5E2}" type="pres">
      <dgm:prSet presAssocID="{419EB27C-8369-4D82-BD62-583C490E495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7484FBC8-F293-492E-9AEF-C02B002E31A9}" type="presOf" srcId="{419EB27C-8369-4D82-BD62-583C490E4956}" destId="{C69E3DA3-FE0E-410A-93B3-CDF6CF6BC5E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D1EE37-69B5-4D39-B6DF-2E33C6080150}">
      <dsp:nvSpPr>
        <dsp:cNvPr id="0" name=""/>
        <dsp:cNvSpPr/>
      </dsp:nvSpPr>
      <dsp:spPr>
        <a:xfrm>
          <a:off x="0" y="0"/>
          <a:ext cx="3697074" cy="6763555"/>
        </a:xfrm>
        <a:prstGeom prst="roundRect">
          <a:avLst>
            <a:gd name="adj" fmla="val 10000"/>
          </a:avLst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just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 smtClean="0">
              <a:solidFill>
                <a:schemeClr val="tx1"/>
              </a:solidFill>
            </a:rPr>
            <a:t>Моніторинг якості препаратів ЗПТ</a:t>
          </a:r>
          <a:endParaRPr lang="uk-UA" sz="2900" kern="1200" dirty="0">
            <a:solidFill>
              <a:schemeClr val="tx1"/>
            </a:solidFill>
          </a:endParaRPr>
        </a:p>
      </dsp:txBody>
      <dsp:txXfrm>
        <a:off x="0" y="2705421"/>
        <a:ext cx="3697074" cy="2705421"/>
      </dsp:txXfrm>
    </dsp:sp>
    <dsp:sp modelId="{63B80797-5103-4C21-AB81-02BB0D15E349}">
      <dsp:nvSpPr>
        <dsp:cNvPr id="0" name=""/>
        <dsp:cNvSpPr/>
      </dsp:nvSpPr>
      <dsp:spPr>
        <a:xfrm>
          <a:off x="844387" y="721332"/>
          <a:ext cx="2252263" cy="225226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4D7819-75F0-4E60-9377-C9BABEE0E262}">
      <dsp:nvSpPr>
        <dsp:cNvPr id="0" name=""/>
        <dsp:cNvSpPr/>
      </dsp:nvSpPr>
      <dsp:spPr>
        <a:xfrm>
          <a:off x="3962413" y="0"/>
          <a:ext cx="3697074" cy="6763555"/>
        </a:xfrm>
        <a:prstGeom prst="roundRect">
          <a:avLst>
            <a:gd name="adj" fmla="val 10000"/>
          </a:avLst>
        </a:prstGeom>
        <a:solidFill>
          <a:srgbClr val="00A99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just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noProof="0" dirty="0" smtClean="0">
              <a:solidFill>
                <a:schemeClr val="tx1"/>
              </a:solidFill>
            </a:rPr>
            <a:t>Оцінка криміналізації, розширення послуг та доступу до правосуддя та захист прав</a:t>
          </a:r>
          <a:endParaRPr lang="uk-UA" sz="2900" kern="1200" noProof="0" dirty="0">
            <a:solidFill>
              <a:schemeClr val="tx1"/>
            </a:solidFill>
          </a:endParaRPr>
        </a:p>
      </dsp:txBody>
      <dsp:txXfrm>
        <a:off x="3962413" y="2705422"/>
        <a:ext cx="3697074" cy="2705421"/>
      </dsp:txXfrm>
    </dsp:sp>
    <dsp:sp modelId="{AF2C0212-B249-4DCA-BE8A-0C677A91F013}">
      <dsp:nvSpPr>
        <dsp:cNvPr id="0" name=""/>
        <dsp:cNvSpPr/>
      </dsp:nvSpPr>
      <dsp:spPr>
        <a:xfrm>
          <a:off x="4530391" y="405813"/>
          <a:ext cx="2252263" cy="225226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62ADEC-E8FE-4AC2-ACF2-57130FFF8E7F}">
      <dsp:nvSpPr>
        <dsp:cNvPr id="0" name=""/>
        <dsp:cNvSpPr/>
      </dsp:nvSpPr>
      <dsp:spPr>
        <a:xfrm>
          <a:off x="7615972" y="0"/>
          <a:ext cx="3697074" cy="6763555"/>
        </a:xfrm>
        <a:prstGeom prst="roundRect">
          <a:avLst>
            <a:gd name="adj" fmla="val 10000"/>
          </a:avLst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just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noProof="0" dirty="0" smtClean="0">
              <a:solidFill>
                <a:schemeClr val="tx1"/>
              </a:solidFill>
            </a:rPr>
            <a:t>Дослідження якості та доступу до послуг ЗПТ. Київській регіон</a:t>
          </a:r>
          <a:endParaRPr lang="uk-UA" sz="2900" kern="1200" noProof="0" dirty="0">
            <a:solidFill>
              <a:schemeClr val="tx1"/>
            </a:solidFill>
          </a:endParaRPr>
        </a:p>
      </dsp:txBody>
      <dsp:txXfrm>
        <a:off x="7615972" y="2705422"/>
        <a:ext cx="3697074" cy="2705421"/>
      </dsp:txXfrm>
    </dsp:sp>
    <dsp:sp modelId="{0E323AA4-D91D-4FA8-95B7-E77DA22983F7}">
      <dsp:nvSpPr>
        <dsp:cNvPr id="0" name=""/>
        <dsp:cNvSpPr/>
      </dsp:nvSpPr>
      <dsp:spPr>
        <a:xfrm>
          <a:off x="8338377" y="405813"/>
          <a:ext cx="2252263" cy="2252263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904FDB-5921-4704-89DE-5C05515F740B}">
      <dsp:nvSpPr>
        <dsp:cNvPr id="0" name=""/>
        <dsp:cNvSpPr/>
      </dsp:nvSpPr>
      <dsp:spPr>
        <a:xfrm>
          <a:off x="11423958" y="0"/>
          <a:ext cx="3697074" cy="6763555"/>
        </a:xfrm>
        <a:prstGeom prst="roundRect">
          <a:avLst>
            <a:gd name="adj" fmla="val 10000"/>
          </a:avLst>
        </a:prstGeom>
        <a:solidFill>
          <a:srgbClr val="00A99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just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noProof="0" dirty="0" smtClean="0">
              <a:solidFill>
                <a:schemeClr val="tx1"/>
              </a:solidFill>
            </a:rPr>
            <a:t>Бар'єри</a:t>
          </a:r>
          <a:r>
            <a:rPr lang="ru-RU" sz="2900" kern="1200" dirty="0" smtClean="0">
              <a:solidFill>
                <a:schemeClr val="tx1"/>
              </a:solidFill>
            </a:rPr>
            <a:t> щодо послуг зш і зпт для жінок вживаючих наркотики </a:t>
          </a:r>
          <a:endParaRPr lang="ru-RU" sz="2900" kern="1200" dirty="0">
            <a:solidFill>
              <a:schemeClr val="tx1"/>
            </a:solidFill>
          </a:endParaRPr>
        </a:p>
      </dsp:txBody>
      <dsp:txXfrm>
        <a:off x="11423958" y="2705422"/>
        <a:ext cx="3697074" cy="2705421"/>
      </dsp:txXfrm>
    </dsp:sp>
    <dsp:sp modelId="{E0F3F15C-599C-4396-A04D-9BFAE76473A1}">
      <dsp:nvSpPr>
        <dsp:cNvPr id="0" name=""/>
        <dsp:cNvSpPr/>
      </dsp:nvSpPr>
      <dsp:spPr>
        <a:xfrm>
          <a:off x="12146363" y="405813"/>
          <a:ext cx="2252263" cy="2252263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F0C997-CB56-4A8B-893E-F62EB0BB1164}">
      <dsp:nvSpPr>
        <dsp:cNvPr id="0" name=""/>
        <dsp:cNvSpPr/>
      </dsp:nvSpPr>
      <dsp:spPr>
        <a:xfrm>
          <a:off x="15231944" y="0"/>
          <a:ext cx="3697074" cy="6763555"/>
        </a:xfrm>
        <a:prstGeom prst="roundRect">
          <a:avLst>
            <a:gd name="adj" fmla="val 10000"/>
          </a:avLst>
        </a:prstGeom>
        <a:solidFill>
          <a:srgbClr val="00A99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just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chemeClr val="tx1"/>
              </a:solidFill>
            </a:rPr>
            <a:t>8</a:t>
          </a:r>
          <a:r>
            <a:rPr lang="uk-UA" sz="2900" kern="1200" dirty="0" smtClean="0">
              <a:solidFill>
                <a:schemeClr val="tx1"/>
              </a:solidFill>
            </a:rPr>
            <a:t> звітів </a:t>
          </a:r>
          <a:r>
            <a:rPr lang="en-US" sz="2900" kern="1200" dirty="0" smtClean="0">
              <a:solidFill>
                <a:schemeClr val="tx1"/>
              </a:solidFill>
            </a:rPr>
            <a:t>CLM </a:t>
          </a:r>
          <a:r>
            <a:rPr lang="uk-UA" sz="2900" kern="1200" dirty="0" smtClean="0">
              <a:solidFill>
                <a:schemeClr val="tx1"/>
              </a:solidFill>
            </a:rPr>
            <a:t>2024 – 2025</a:t>
          </a:r>
          <a:r>
            <a:rPr lang="ru-RU" sz="2900" kern="1200" dirty="0" smtClean="0">
              <a:solidFill>
                <a:schemeClr val="tx1"/>
              </a:solidFill>
            </a:rPr>
            <a:t> </a:t>
          </a:r>
          <a:endParaRPr lang="ru-RU" sz="2900" kern="1200" dirty="0">
            <a:solidFill>
              <a:schemeClr val="tx1"/>
            </a:solidFill>
          </a:endParaRPr>
        </a:p>
      </dsp:txBody>
      <dsp:txXfrm>
        <a:off x="15231944" y="2705422"/>
        <a:ext cx="3697074" cy="2705421"/>
      </dsp:txXfrm>
    </dsp:sp>
    <dsp:sp modelId="{D167CCDC-FEFB-4201-A053-9F6EE2C185BB}">
      <dsp:nvSpPr>
        <dsp:cNvPr id="0" name=""/>
        <dsp:cNvSpPr/>
      </dsp:nvSpPr>
      <dsp:spPr>
        <a:xfrm>
          <a:off x="15954350" y="405813"/>
          <a:ext cx="2252263" cy="2252263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106C92-B208-47D1-A4C9-7C0428B2E31E}">
      <dsp:nvSpPr>
        <dsp:cNvPr id="0" name=""/>
        <dsp:cNvSpPr/>
      </dsp:nvSpPr>
      <dsp:spPr>
        <a:xfrm>
          <a:off x="757160" y="5410844"/>
          <a:ext cx="17414697" cy="1014533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11FF94-1D27-40D2-9A23-51020FB6582E}">
      <dsp:nvSpPr>
        <dsp:cNvPr id="0" name=""/>
        <dsp:cNvSpPr/>
      </dsp:nvSpPr>
      <dsp:spPr>
        <a:xfrm>
          <a:off x="0" y="193501"/>
          <a:ext cx="5446613" cy="3267968"/>
        </a:xfrm>
        <a:prstGeom prst="rect">
          <a:avLst/>
        </a:prstGeom>
        <a:solidFill>
          <a:srgbClr val="00A99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900" kern="1200" dirty="0" smtClean="0">
              <a:solidFill>
                <a:schemeClr val="tx1"/>
              </a:solidFill>
            </a:rPr>
            <a:t>Онлайн-</a:t>
          </a:r>
          <a:r>
            <a:rPr lang="ru-RU" sz="5900" kern="1200" dirty="0" err="1" smtClean="0">
              <a:solidFill>
                <a:schemeClr val="tx1"/>
              </a:solidFill>
            </a:rPr>
            <a:t>опитування</a:t>
          </a:r>
          <a:r>
            <a:rPr lang="ru-RU" sz="5900" kern="1200" dirty="0" smtClean="0">
              <a:solidFill>
                <a:schemeClr val="tx1"/>
              </a:solidFill>
            </a:rPr>
            <a:t> </a:t>
          </a:r>
          <a:r>
            <a:rPr lang="en-US" sz="5900" kern="1200" dirty="0" smtClean="0">
              <a:solidFill>
                <a:schemeClr val="tx1"/>
              </a:solidFill>
            </a:rPr>
            <a:t>CLM</a:t>
          </a:r>
          <a:endParaRPr lang="ru-RU" sz="5900" kern="1200" dirty="0">
            <a:solidFill>
              <a:schemeClr val="tx1"/>
            </a:solidFill>
          </a:endParaRPr>
        </a:p>
      </dsp:txBody>
      <dsp:txXfrm>
        <a:off x="0" y="193501"/>
        <a:ext cx="5446613" cy="3267968"/>
      </dsp:txXfrm>
    </dsp:sp>
    <dsp:sp modelId="{76CA0DB0-3F68-47D6-9E92-E6DA90557E1A}">
      <dsp:nvSpPr>
        <dsp:cNvPr id="0" name=""/>
        <dsp:cNvSpPr/>
      </dsp:nvSpPr>
      <dsp:spPr>
        <a:xfrm>
          <a:off x="5991274" y="193501"/>
          <a:ext cx="5446613" cy="3267968"/>
        </a:xfrm>
        <a:prstGeom prst="rect">
          <a:avLst/>
        </a:prstGeom>
        <a:solidFill>
          <a:srgbClr val="00A99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900" kern="1200" dirty="0" err="1" smtClean="0">
              <a:solidFill>
                <a:schemeClr val="tx1"/>
              </a:solidFill>
            </a:rPr>
            <a:t>Програма</a:t>
          </a:r>
          <a:r>
            <a:rPr lang="ru-RU" sz="5900" kern="1200" dirty="0" smtClean="0">
              <a:solidFill>
                <a:schemeClr val="tx1"/>
              </a:solidFill>
            </a:rPr>
            <a:t> </a:t>
          </a:r>
          <a:r>
            <a:rPr lang="en-US" sz="5900" kern="1200" dirty="0" smtClean="0">
              <a:solidFill>
                <a:schemeClr val="tx1"/>
              </a:solidFill>
            </a:rPr>
            <a:t>Data Check</a:t>
          </a:r>
          <a:endParaRPr lang="ru-RU" sz="5900" kern="1200" dirty="0">
            <a:solidFill>
              <a:schemeClr val="tx1"/>
            </a:solidFill>
          </a:endParaRPr>
        </a:p>
      </dsp:txBody>
      <dsp:txXfrm>
        <a:off x="5991274" y="193501"/>
        <a:ext cx="5446613" cy="3267968"/>
      </dsp:txXfrm>
    </dsp:sp>
    <dsp:sp modelId="{0B5631DC-C695-4867-BD07-B8E7CF4B25DE}">
      <dsp:nvSpPr>
        <dsp:cNvPr id="0" name=""/>
        <dsp:cNvSpPr/>
      </dsp:nvSpPr>
      <dsp:spPr>
        <a:xfrm>
          <a:off x="11982549" y="193501"/>
          <a:ext cx="5446613" cy="3267968"/>
        </a:xfrm>
        <a:prstGeom prst="rect">
          <a:avLst/>
        </a:prstGeom>
        <a:solidFill>
          <a:srgbClr val="00A99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900" kern="1200" dirty="0" err="1" smtClean="0">
              <a:solidFill>
                <a:schemeClr val="tx1"/>
              </a:solidFill>
            </a:rPr>
            <a:t>Проведення</a:t>
          </a:r>
          <a:r>
            <a:rPr lang="ru-RU" sz="5900" kern="1200" dirty="0" smtClean="0">
              <a:solidFill>
                <a:schemeClr val="tx1"/>
              </a:solidFill>
            </a:rPr>
            <a:t> Фокус </a:t>
          </a:r>
          <a:r>
            <a:rPr lang="ru-RU" sz="5900" kern="1200" dirty="0" err="1" smtClean="0">
              <a:solidFill>
                <a:schemeClr val="tx1"/>
              </a:solidFill>
            </a:rPr>
            <a:t>Груп</a:t>
          </a:r>
          <a:endParaRPr lang="ru-RU" sz="5900" kern="1200" dirty="0">
            <a:solidFill>
              <a:schemeClr val="tx1"/>
            </a:solidFill>
          </a:endParaRPr>
        </a:p>
      </dsp:txBody>
      <dsp:txXfrm>
        <a:off x="11982549" y="193501"/>
        <a:ext cx="5446613" cy="3267968"/>
      </dsp:txXfrm>
    </dsp:sp>
    <dsp:sp modelId="{AFE2A140-ECE1-4602-8954-80C7F4BD764E}">
      <dsp:nvSpPr>
        <dsp:cNvPr id="0" name=""/>
        <dsp:cNvSpPr/>
      </dsp:nvSpPr>
      <dsp:spPr>
        <a:xfrm>
          <a:off x="0" y="4006130"/>
          <a:ext cx="5446613" cy="3267968"/>
        </a:xfrm>
        <a:prstGeom prst="rect">
          <a:avLst/>
        </a:prstGeom>
        <a:solidFill>
          <a:srgbClr val="00A99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900" kern="1200" dirty="0" err="1" smtClean="0">
              <a:solidFill>
                <a:schemeClr val="tx1"/>
              </a:solidFill>
            </a:rPr>
            <a:t>Дані</a:t>
          </a:r>
          <a:r>
            <a:rPr lang="ru-RU" sz="5900" kern="1200" dirty="0" smtClean="0">
              <a:solidFill>
                <a:schemeClr val="tx1"/>
              </a:solidFill>
            </a:rPr>
            <a:t> </a:t>
          </a:r>
          <a:r>
            <a:rPr lang="ru-RU" sz="5900" kern="1200" dirty="0" err="1" smtClean="0">
              <a:solidFill>
                <a:schemeClr val="tx1"/>
              </a:solidFill>
            </a:rPr>
            <a:t>Гарячої</a:t>
          </a:r>
          <a:r>
            <a:rPr lang="ru-RU" sz="5900" kern="1200" dirty="0" smtClean="0">
              <a:solidFill>
                <a:schemeClr val="tx1"/>
              </a:solidFill>
            </a:rPr>
            <a:t> </a:t>
          </a:r>
          <a:r>
            <a:rPr lang="ru-RU" sz="5900" kern="1200" dirty="0" err="1" smtClean="0">
              <a:solidFill>
                <a:schemeClr val="tx1"/>
              </a:solidFill>
            </a:rPr>
            <a:t>Лінії</a:t>
          </a:r>
          <a:r>
            <a:rPr lang="ru-RU" sz="5900" kern="1200" dirty="0" smtClean="0">
              <a:solidFill>
                <a:schemeClr val="tx1"/>
              </a:solidFill>
            </a:rPr>
            <a:t> ЗПТ</a:t>
          </a:r>
          <a:endParaRPr lang="ru-RU" sz="5900" kern="1200" dirty="0">
            <a:solidFill>
              <a:schemeClr val="tx1"/>
            </a:solidFill>
          </a:endParaRPr>
        </a:p>
      </dsp:txBody>
      <dsp:txXfrm>
        <a:off x="0" y="4006130"/>
        <a:ext cx="5446613" cy="3267968"/>
      </dsp:txXfrm>
    </dsp:sp>
    <dsp:sp modelId="{3CF7DC5D-298A-4A32-A272-891B558D116A}">
      <dsp:nvSpPr>
        <dsp:cNvPr id="0" name=""/>
        <dsp:cNvSpPr/>
      </dsp:nvSpPr>
      <dsp:spPr>
        <a:xfrm>
          <a:off x="5991274" y="4006130"/>
          <a:ext cx="5446613" cy="3267968"/>
        </a:xfrm>
        <a:prstGeom prst="rect">
          <a:avLst/>
        </a:prstGeom>
        <a:solidFill>
          <a:srgbClr val="00A99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900" kern="1200" dirty="0" err="1" smtClean="0">
              <a:solidFill>
                <a:schemeClr val="tx1"/>
              </a:solidFill>
            </a:rPr>
            <a:t>Звіти</a:t>
          </a:r>
          <a:r>
            <a:rPr lang="ru-RU" sz="5900" kern="1200" dirty="0" smtClean="0">
              <a:solidFill>
                <a:schemeClr val="tx1"/>
              </a:solidFill>
            </a:rPr>
            <a:t> </a:t>
          </a:r>
          <a:r>
            <a:rPr lang="ru-RU" sz="5900" kern="1200" dirty="0" err="1" smtClean="0">
              <a:solidFill>
                <a:schemeClr val="tx1"/>
              </a:solidFill>
            </a:rPr>
            <a:t>регіональних</a:t>
          </a:r>
          <a:r>
            <a:rPr lang="ru-RU" sz="5900" kern="1200" dirty="0" smtClean="0">
              <a:solidFill>
                <a:schemeClr val="tx1"/>
              </a:solidFill>
            </a:rPr>
            <a:t> </a:t>
          </a:r>
          <a:r>
            <a:rPr lang="ru-RU" sz="5900" kern="1200" dirty="0" err="1" smtClean="0">
              <a:solidFill>
                <a:schemeClr val="tx1"/>
              </a:solidFill>
            </a:rPr>
            <a:t>координаторів</a:t>
          </a:r>
          <a:endParaRPr lang="ru-RU" sz="5900" kern="1200" dirty="0">
            <a:solidFill>
              <a:schemeClr val="tx1"/>
            </a:solidFill>
          </a:endParaRPr>
        </a:p>
      </dsp:txBody>
      <dsp:txXfrm>
        <a:off x="5991274" y="4006130"/>
        <a:ext cx="5446613" cy="3267968"/>
      </dsp:txXfrm>
    </dsp:sp>
    <dsp:sp modelId="{E55D37E6-8D37-4620-9DC6-0C1BD498E39E}">
      <dsp:nvSpPr>
        <dsp:cNvPr id="0" name=""/>
        <dsp:cNvSpPr/>
      </dsp:nvSpPr>
      <dsp:spPr>
        <a:xfrm>
          <a:off x="11982549" y="4006130"/>
          <a:ext cx="5446613" cy="3267968"/>
        </a:xfrm>
        <a:prstGeom prst="rect">
          <a:avLst/>
        </a:prstGeom>
        <a:solidFill>
          <a:srgbClr val="00A99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900" kern="1200" dirty="0" smtClean="0">
              <a:solidFill>
                <a:schemeClr val="tx1"/>
              </a:solidFill>
            </a:rPr>
            <a:t>Чек-</a:t>
          </a:r>
          <a:r>
            <a:rPr lang="ru-RU" sz="5900" kern="1200" dirty="0" err="1" smtClean="0">
              <a:solidFill>
                <a:schemeClr val="tx1"/>
              </a:solidFill>
            </a:rPr>
            <a:t>листи</a:t>
          </a:r>
          <a:r>
            <a:rPr lang="ru-RU" sz="5900" kern="1200" dirty="0" smtClean="0">
              <a:solidFill>
                <a:schemeClr val="tx1"/>
              </a:solidFill>
            </a:rPr>
            <a:t> </a:t>
          </a:r>
          <a:r>
            <a:rPr lang="ru-RU" sz="5900" kern="1200" dirty="0" err="1" smtClean="0">
              <a:solidFill>
                <a:schemeClr val="tx1"/>
              </a:solidFill>
            </a:rPr>
            <a:t>оцінки</a:t>
          </a:r>
          <a:r>
            <a:rPr lang="ru-RU" sz="5900" kern="1200" dirty="0" smtClean="0">
              <a:solidFill>
                <a:schemeClr val="tx1"/>
              </a:solidFill>
            </a:rPr>
            <a:t> </a:t>
          </a:r>
          <a:r>
            <a:rPr lang="ru-RU" sz="5900" kern="1200" dirty="0" err="1" smtClean="0">
              <a:solidFill>
                <a:schemeClr val="tx1"/>
              </a:solidFill>
            </a:rPr>
            <a:t>закладів</a:t>
          </a:r>
          <a:endParaRPr lang="ru-RU" sz="5900" kern="1200" dirty="0">
            <a:solidFill>
              <a:schemeClr val="tx1"/>
            </a:solidFill>
          </a:endParaRPr>
        </a:p>
      </dsp:txBody>
      <dsp:txXfrm>
        <a:off x="11982549" y="4006130"/>
        <a:ext cx="5446613" cy="32679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A9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256504" y="1408885"/>
            <a:ext cx="534035" cy="266700"/>
          </a:xfrm>
          <a:custGeom>
            <a:avLst/>
            <a:gdLst/>
            <a:ahLst/>
            <a:cxnLst/>
            <a:rect l="l" t="t" r="r" b="b"/>
            <a:pathLst>
              <a:path w="534035" h="266700">
                <a:moveTo>
                  <a:pt x="514013" y="58"/>
                </a:moveTo>
                <a:lnTo>
                  <a:pt x="456416" y="2516"/>
                </a:lnTo>
                <a:lnTo>
                  <a:pt x="409272" y="9898"/>
                </a:lnTo>
                <a:lnTo>
                  <a:pt x="363937" y="21897"/>
                </a:lnTo>
                <a:lnTo>
                  <a:pt x="320580" y="38263"/>
                </a:lnTo>
                <a:lnTo>
                  <a:pt x="279370" y="58746"/>
                </a:lnTo>
                <a:lnTo>
                  <a:pt x="240476" y="83096"/>
                </a:lnTo>
                <a:lnTo>
                  <a:pt x="204067" y="111064"/>
                </a:lnTo>
                <a:lnTo>
                  <a:pt x="168863" y="82612"/>
                </a:lnTo>
                <a:lnTo>
                  <a:pt x="131585" y="56196"/>
                </a:lnTo>
                <a:lnTo>
                  <a:pt x="91502" y="33000"/>
                </a:lnTo>
                <a:lnTo>
                  <a:pt x="47884" y="14208"/>
                </a:lnTo>
                <a:lnTo>
                  <a:pt x="0" y="1005"/>
                </a:lnTo>
                <a:lnTo>
                  <a:pt x="0" y="122687"/>
                </a:lnTo>
                <a:lnTo>
                  <a:pt x="37549" y="130506"/>
                </a:lnTo>
                <a:lnTo>
                  <a:pt x="71086" y="149096"/>
                </a:lnTo>
                <a:lnTo>
                  <a:pt x="99739" y="174778"/>
                </a:lnTo>
                <a:lnTo>
                  <a:pt x="130856" y="218118"/>
                </a:lnTo>
                <a:lnTo>
                  <a:pt x="147346" y="266452"/>
                </a:lnTo>
                <a:lnTo>
                  <a:pt x="257552" y="266452"/>
                </a:lnTo>
                <a:lnTo>
                  <a:pt x="281956" y="223891"/>
                </a:lnTo>
                <a:lnTo>
                  <a:pt x="312164" y="186310"/>
                </a:lnTo>
                <a:lnTo>
                  <a:pt x="347712" y="154240"/>
                </a:lnTo>
                <a:lnTo>
                  <a:pt x="388135" y="128209"/>
                </a:lnTo>
                <a:lnTo>
                  <a:pt x="432970" y="108745"/>
                </a:lnTo>
                <a:lnTo>
                  <a:pt x="481751" y="96380"/>
                </a:lnTo>
                <a:lnTo>
                  <a:pt x="534015" y="91641"/>
                </a:lnTo>
                <a:lnTo>
                  <a:pt x="534015" y="1015"/>
                </a:lnTo>
                <a:lnTo>
                  <a:pt x="530949" y="556"/>
                </a:lnTo>
                <a:lnTo>
                  <a:pt x="514013" y="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7939" y="1322403"/>
            <a:ext cx="124781" cy="124792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256510" y="1675341"/>
            <a:ext cx="534035" cy="272415"/>
          </a:xfrm>
          <a:custGeom>
            <a:avLst/>
            <a:gdLst/>
            <a:ahLst/>
            <a:cxnLst/>
            <a:rect l="l" t="t" r="r" b="b"/>
            <a:pathLst>
              <a:path w="534035" h="272414">
                <a:moveTo>
                  <a:pt x="385087" y="0"/>
                </a:moveTo>
                <a:lnTo>
                  <a:pt x="274871" y="0"/>
                </a:lnTo>
                <a:lnTo>
                  <a:pt x="250005" y="46171"/>
                </a:lnTo>
                <a:lnTo>
                  <a:pt x="218743" y="85843"/>
                </a:lnTo>
                <a:lnTo>
                  <a:pt x="182040" y="118837"/>
                </a:lnTo>
                <a:lnTo>
                  <a:pt x="140857" y="144975"/>
                </a:lnTo>
                <a:lnTo>
                  <a:pt x="96150" y="164079"/>
                </a:lnTo>
                <a:lnTo>
                  <a:pt x="48878" y="175972"/>
                </a:lnTo>
                <a:lnTo>
                  <a:pt x="0" y="180476"/>
                </a:lnTo>
                <a:lnTo>
                  <a:pt x="0" y="271101"/>
                </a:lnTo>
                <a:lnTo>
                  <a:pt x="2941" y="271560"/>
                </a:lnTo>
                <a:lnTo>
                  <a:pt x="19330" y="272058"/>
                </a:lnTo>
                <a:lnTo>
                  <a:pt x="28020" y="272117"/>
                </a:lnTo>
                <a:lnTo>
                  <a:pt x="76824" y="269601"/>
                </a:lnTo>
                <a:lnTo>
                  <a:pt x="124023" y="262218"/>
                </a:lnTo>
                <a:lnTo>
                  <a:pt x="169435" y="250219"/>
                </a:lnTo>
                <a:lnTo>
                  <a:pt x="212875" y="233854"/>
                </a:lnTo>
                <a:lnTo>
                  <a:pt x="254163" y="213371"/>
                </a:lnTo>
                <a:lnTo>
                  <a:pt x="293115" y="189020"/>
                </a:lnTo>
                <a:lnTo>
                  <a:pt x="329550" y="161052"/>
                </a:lnTo>
                <a:lnTo>
                  <a:pt x="364794" y="189504"/>
                </a:lnTo>
                <a:lnTo>
                  <a:pt x="402171" y="215921"/>
                </a:lnTo>
                <a:lnTo>
                  <a:pt x="442372" y="239117"/>
                </a:lnTo>
                <a:lnTo>
                  <a:pt x="486089" y="257908"/>
                </a:lnTo>
                <a:lnTo>
                  <a:pt x="534015" y="271112"/>
                </a:lnTo>
                <a:lnTo>
                  <a:pt x="534015" y="149430"/>
                </a:lnTo>
                <a:lnTo>
                  <a:pt x="496340" y="141168"/>
                </a:lnTo>
                <a:lnTo>
                  <a:pt x="462530" y="121606"/>
                </a:lnTo>
                <a:lnTo>
                  <a:pt x="433604" y="94948"/>
                </a:lnTo>
                <a:lnTo>
                  <a:pt x="402239" y="52191"/>
                </a:lnTo>
                <a:lnTo>
                  <a:pt x="389180" y="21001"/>
                </a:lnTo>
                <a:lnTo>
                  <a:pt x="3850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2721" y="1909149"/>
            <a:ext cx="124781" cy="12479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1A1A1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6523361" y="1842886"/>
            <a:ext cx="13580744" cy="251460"/>
          </a:xfrm>
          <a:custGeom>
            <a:avLst/>
            <a:gdLst/>
            <a:ahLst/>
            <a:cxnLst/>
            <a:rect l="l" t="t" r="r" b="b"/>
            <a:pathLst>
              <a:path w="13580744" h="251460">
                <a:moveTo>
                  <a:pt x="13580738" y="0"/>
                </a:moveTo>
                <a:lnTo>
                  <a:pt x="0" y="0"/>
                </a:lnTo>
                <a:lnTo>
                  <a:pt x="0" y="251290"/>
                </a:lnTo>
                <a:lnTo>
                  <a:pt x="13580738" y="251290"/>
                </a:lnTo>
                <a:lnTo>
                  <a:pt x="13580738" y="0"/>
                </a:lnTo>
                <a:close/>
              </a:path>
            </a:pathLst>
          </a:custGeom>
          <a:solidFill>
            <a:srgbClr val="00A9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256504" y="1408885"/>
            <a:ext cx="534035" cy="266700"/>
          </a:xfrm>
          <a:custGeom>
            <a:avLst/>
            <a:gdLst/>
            <a:ahLst/>
            <a:cxnLst/>
            <a:rect l="l" t="t" r="r" b="b"/>
            <a:pathLst>
              <a:path w="534035" h="266700">
                <a:moveTo>
                  <a:pt x="514013" y="58"/>
                </a:moveTo>
                <a:lnTo>
                  <a:pt x="456416" y="2516"/>
                </a:lnTo>
                <a:lnTo>
                  <a:pt x="409272" y="9898"/>
                </a:lnTo>
                <a:lnTo>
                  <a:pt x="363937" y="21897"/>
                </a:lnTo>
                <a:lnTo>
                  <a:pt x="320580" y="38263"/>
                </a:lnTo>
                <a:lnTo>
                  <a:pt x="279370" y="58746"/>
                </a:lnTo>
                <a:lnTo>
                  <a:pt x="240476" y="83096"/>
                </a:lnTo>
                <a:lnTo>
                  <a:pt x="204067" y="111064"/>
                </a:lnTo>
                <a:lnTo>
                  <a:pt x="168863" y="82612"/>
                </a:lnTo>
                <a:lnTo>
                  <a:pt x="131585" y="56196"/>
                </a:lnTo>
                <a:lnTo>
                  <a:pt x="91502" y="33000"/>
                </a:lnTo>
                <a:lnTo>
                  <a:pt x="47884" y="14208"/>
                </a:lnTo>
                <a:lnTo>
                  <a:pt x="0" y="1005"/>
                </a:lnTo>
                <a:lnTo>
                  <a:pt x="0" y="122687"/>
                </a:lnTo>
                <a:lnTo>
                  <a:pt x="37549" y="130506"/>
                </a:lnTo>
                <a:lnTo>
                  <a:pt x="71086" y="149096"/>
                </a:lnTo>
                <a:lnTo>
                  <a:pt x="99739" y="174778"/>
                </a:lnTo>
                <a:lnTo>
                  <a:pt x="130856" y="218118"/>
                </a:lnTo>
                <a:lnTo>
                  <a:pt x="147346" y="266452"/>
                </a:lnTo>
                <a:lnTo>
                  <a:pt x="257552" y="266452"/>
                </a:lnTo>
                <a:lnTo>
                  <a:pt x="281956" y="223891"/>
                </a:lnTo>
                <a:lnTo>
                  <a:pt x="312164" y="186310"/>
                </a:lnTo>
                <a:lnTo>
                  <a:pt x="347712" y="154240"/>
                </a:lnTo>
                <a:lnTo>
                  <a:pt x="388135" y="128209"/>
                </a:lnTo>
                <a:lnTo>
                  <a:pt x="432970" y="108745"/>
                </a:lnTo>
                <a:lnTo>
                  <a:pt x="481751" y="96380"/>
                </a:lnTo>
                <a:lnTo>
                  <a:pt x="534015" y="91641"/>
                </a:lnTo>
                <a:lnTo>
                  <a:pt x="534015" y="1015"/>
                </a:lnTo>
                <a:lnTo>
                  <a:pt x="530949" y="556"/>
                </a:lnTo>
                <a:lnTo>
                  <a:pt x="514013" y="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97939" y="1322403"/>
            <a:ext cx="124781" cy="124792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1256510" y="1675341"/>
            <a:ext cx="534035" cy="272415"/>
          </a:xfrm>
          <a:custGeom>
            <a:avLst/>
            <a:gdLst/>
            <a:ahLst/>
            <a:cxnLst/>
            <a:rect l="l" t="t" r="r" b="b"/>
            <a:pathLst>
              <a:path w="534035" h="272414">
                <a:moveTo>
                  <a:pt x="385087" y="0"/>
                </a:moveTo>
                <a:lnTo>
                  <a:pt x="274871" y="0"/>
                </a:lnTo>
                <a:lnTo>
                  <a:pt x="250005" y="46171"/>
                </a:lnTo>
                <a:lnTo>
                  <a:pt x="218743" y="85843"/>
                </a:lnTo>
                <a:lnTo>
                  <a:pt x="182040" y="118837"/>
                </a:lnTo>
                <a:lnTo>
                  <a:pt x="140857" y="144975"/>
                </a:lnTo>
                <a:lnTo>
                  <a:pt x="96150" y="164079"/>
                </a:lnTo>
                <a:lnTo>
                  <a:pt x="48878" y="175972"/>
                </a:lnTo>
                <a:lnTo>
                  <a:pt x="0" y="180476"/>
                </a:lnTo>
                <a:lnTo>
                  <a:pt x="0" y="271101"/>
                </a:lnTo>
                <a:lnTo>
                  <a:pt x="2941" y="271560"/>
                </a:lnTo>
                <a:lnTo>
                  <a:pt x="19330" y="272058"/>
                </a:lnTo>
                <a:lnTo>
                  <a:pt x="28020" y="272117"/>
                </a:lnTo>
                <a:lnTo>
                  <a:pt x="76824" y="269601"/>
                </a:lnTo>
                <a:lnTo>
                  <a:pt x="124023" y="262218"/>
                </a:lnTo>
                <a:lnTo>
                  <a:pt x="169435" y="250219"/>
                </a:lnTo>
                <a:lnTo>
                  <a:pt x="212875" y="233854"/>
                </a:lnTo>
                <a:lnTo>
                  <a:pt x="254163" y="213371"/>
                </a:lnTo>
                <a:lnTo>
                  <a:pt x="293115" y="189020"/>
                </a:lnTo>
                <a:lnTo>
                  <a:pt x="329550" y="161052"/>
                </a:lnTo>
                <a:lnTo>
                  <a:pt x="364794" y="189504"/>
                </a:lnTo>
                <a:lnTo>
                  <a:pt x="402171" y="215921"/>
                </a:lnTo>
                <a:lnTo>
                  <a:pt x="442372" y="239117"/>
                </a:lnTo>
                <a:lnTo>
                  <a:pt x="486089" y="257908"/>
                </a:lnTo>
                <a:lnTo>
                  <a:pt x="534015" y="271112"/>
                </a:lnTo>
                <a:lnTo>
                  <a:pt x="534015" y="149430"/>
                </a:lnTo>
                <a:lnTo>
                  <a:pt x="496340" y="141168"/>
                </a:lnTo>
                <a:lnTo>
                  <a:pt x="462530" y="121606"/>
                </a:lnTo>
                <a:lnTo>
                  <a:pt x="433604" y="94948"/>
                </a:lnTo>
                <a:lnTo>
                  <a:pt x="402239" y="52191"/>
                </a:lnTo>
                <a:lnTo>
                  <a:pt x="389180" y="21001"/>
                </a:lnTo>
                <a:lnTo>
                  <a:pt x="3850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2721" y="1909149"/>
            <a:ext cx="124781" cy="12479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6/23/2025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6/23/2025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6/23/2025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A9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81466" y="9044048"/>
            <a:ext cx="2741167" cy="624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356144" y="5056675"/>
            <a:ext cx="11871325" cy="44659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1A1A1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28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5.png"/><Relationship Id="rId12" Type="http://schemas.microsoft.com/office/2007/relationships/diagramDrawing" Target="../diagrams/drawing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11" Type="http://schemas.openxmlformats.org/officeDocument/2006/relationships/diagramColors" Target="../diagrams/colors4.xml"/><Relationship Id="rId5" Type="http://schemas.openxmlformats.org/officeDocument/2006/relationships/diagramColors" Target="../diagrams/colors3.xml"/><Relationship Id="rId15" Type="http://schemas.openxmlformats.org/officeDocument/2006/relationships/image" Target="../media/image30.jpeg"/><Relationship Id="rId10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3.xml"/><Relationship Id="rId9" Type="http://schemas.openxmlformats.org/officeDocument/2006/relationships/diagramLayout" Target="../diagrams/layout4.xml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g"/><Relationship Id="rId9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volna.in.ua/shho-mi-robimo/doslidzhennya/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03250" y="3521075"/>
            <a:ext cx="18592800" cy="578555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lang="uk-UA" sz="8800" spc="-235" dirty="0" smtClean="0">
                <a:solidFill>
                  <a:srgbClr val="00A99D"/>
                </a:solidFill>
                <a:latin typeface="+mj-lt"/>
                <a:cs typeface="Verdana"/>
              </a:rPr>
              <a:t/>
            </a:r>
            <a:br>
              <a:rPr lang="uk-UA" sz="8800" spc="-235" dirty="0" smtClean="0">
                <a:solidFill>
                  <a:srgbClr val="00A99D"/>
                </a:solidFill>
                <a:latin typeface="+mj-lt"/>
                <a:cs typeface="Verdana"/>
              </a:rPr>
            </a:br>
            <a:r>
              <a:rPr lang="uk-UA" sz="8800" spc="-235" dirty="0" smtClean="0">
                <a:solidFill>
                  <a:srgbClr val="00A99D"/>
                </a:solidFill>
                <a:latin typeface="+mj-lt"/>
                <a:cs typeface="Verdana"/>
              </a:rPr>
              <a:t/>
            </a:r>
            <a:br>
              <a:rPr lang="uk-UA" sz="8800" spc="-235" dirty="0" smtClean="0">
                <a:solidFill>
                  <a:srgbClr val="00A99D"/>
                </a:solidFill>
                <a:latin typeface="+mj-lt"/>
                <a:cs typeface="Verdana"/>
              </a:rPr>
            </a:br>
            <a:endParaRPr sz="19900" dirty="0">
              <a:solidFill>
                <a:schemeClr val="tx1"/>
              </a:solidFill>
              <a:latin typeface="+mj-lt"/>
              <a:cs typeface="Verdana"/>
            </a:endParaRPr>
          </a:p>
        </p:txBody>
      </p:sp>
      <p:sp>
        <p:nvSpPr>
          <p:cNvPr id="10" name="object 2"/>
          <p:cNvSpPr/>
          <p:nvPr/>
        </p:nvSpPr>
        <p:spPr>
          <a:xfrm>
            <a:off x="6523361" y="2202815"/>
            <a:ext cx="13580744" cy="251460"/>
          </a:xfrm>
          <a:custGeom>
            <a:avLst/>
            <a:gdLst/>
            <a:ahLst/>
            <a:cxnLst/>
            <a:rect l="l" t="t" r="r" b="b"/>
            <a:pathLst>
              <a:path w="13580744" h="251460">
                <a:moveTo>
                  <a:pt x="13580738" y="0"/>
                </a:moveTo>
                <a:lnTo>
                  <a:pt x="0" y="0"/>
                </a:lnTo>
                <a:lnTo>
                  <a:pt x="0" y="251301"/>
                </a:lnTo>
                <a:lnTo>
                  <a:pt x="13580738" y="251301"/>
                </a:lnTo>
                <a:lnTo>
                  <a:pt x="13580738" y="0"/>
                </a:lnTo>
                <a:close/>
              </a:path>
            </a:pathLst>
          </a:custGeom>
          <a:solidFill>
            <a:srgbClr val="00A99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 descr="Принт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12275"/>
            <a:ext cx="19805650" cy="1168254"/>
          </a:xfrm>
          <a:prstGeom prst="rect">
            <a:avLst/>
          </a:prstGeom>
        </p:spPr>
      </p:pic>
      <p:pic>
        <p:nvPicPr>
          <p:cNvPr id="7" name="Рисунок 6" descr="VOLNa logo web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4250" y="640715"/>
            <a:ext cx="3295262" cy="990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2281524">
            <a:off x="1917580" y="3766051"/>
            <a:ext cx="3627563" cy="1144325"/>
          </a:xfrm>
          <a:prstGeom prst="rect">
            <a:avLst/>
          </a:prstGeom>
          <a:solidFill>
            <a:schemeClr val="tx2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CLM</a:t>
            </a:r>
            <a:endParaRPr lang="uk-UA" sz="48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965255" y="4193341"/>
            <a:ext cx="3677790" cy="1246269"/>
          </a:xfrm>
          <a:prstGeom prst="rect">
            <a:avLst/>
          </a:prstGeom>
          <a:solidFill>
            <a:schemeClr val="tx2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CLM</a:t>
            </a:r>
            <a:endParaRPr lang="uk-UA" sz="4800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8673572">
            <a:off x="11314911" y="5841691"/>
            <a:ext cx="3627563" cy="1144325"/>
          </a:xfrm>
          <a:prstGeom prst="rect">
            <a:avLst/>
          </a:prstGeom>
          <a:solidFill>
            <a:schemeClr val="tx2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CLM</a:t>
            </a:r>
            <a:endParaRPr lang="uk-UA" sz="4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32250" y="473075"/>
            <a:ext cx="10439400" cy="600164"/>
          </a:xfrm>
        </p:spPr>
        <p:txBody>
          <a:bodyPr/>
          <a:lstStyle/>
          <a:p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650" y="453693"/>
            <a:ext cx="10820400" cy="106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2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3450" y="1082676"/>
            <a:ext cx="11963399" cy="762000"/>
          </a:xfrm>
        </p:spPr>
        <p:txBody>
          <a:bodyPr/>
          <a:lstStyle/>
          <a:p>
            <a:r>
              <a:rPr dirty="0">
                <a:solidFill>
                  <a:schemeClr val="tx1"/>
                </a:solidFill>
              </a:rPr>
              <a:t>ЗАМІСНА ПІДТРИМУВАЛЬНА ТЕРАПІЯ (ЗПТ)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7050" y="1692275"/>
            <a:ext cx="19126200" cy="8863965"/>
          </a:xfrm>
        </p:spPr>
        <p:txBody>
          <a:bodyPr/>
          <a:lstStyle/>
          <a:p>
            <a:endParaRPr lang="uk-UA" sz="6600" dirty="0" smtClean="0"/>
          </a:p>
          <a:p>
            <a:r>
              <a:rPr lang="uk-UA" sz="5400" dirty="0" smtClean="0"/>
              <a:t>⚠️ Основні бар’єри:</a:t>
            </a:r>
          </a:p>
          <a:p>
            <a:endParaRPr lang="uk-UA" sz="5400" dirty="0" smtClean="0"/>
          </a:p>
          <a:p>
            <a:pPr marL="685800" indent="-685800">
              <a:buFontTx/>
              <a:buChar char="-"/>
            </a:pPr>
            <a:r>
              <a:rPr lang="uk-UA" sz="4400" dirty="0" smtClean="0"/>
              <a:t>Територіальна недоступність (Містечка, села)</a:t>
            </a:r>
          </a:p>
          <a:p>
            <a:pPr marL="685800" indent="-685800">
              <a:buFontTx/>
              <a:buChar char="-"/>
            </a:pPr>
            <a:endParaRPr lang="uk-UA" sz="4400" dirty="0" smtClean="0"/>
          </a:p>
          <a:p>
            <a:pPr marL="685800" indent="-685800">
              <a:buFontTx/>
              <a:buChar char="-"/>
            </a:pPr>
            <a:r>
              <a:rPr lang="uk-UA" sz="4400" dirty="0" smtClean="0"/>
              <a:t>Стигма та тиск з боку медиків, поліції</a:t>
            </a:r>
          </a:p>
          <a:p>
            <a:pPr marL="685800" indent="-685800">
              <a:buFontTx/>
              <a:buChar char="-"/>
            </a:pPr>
            <a:endParaRPr lang="uk-UA" sz="4400" dirty="0" smtClean="0"/>
          </a:p>
          <a:p>
            <a:pPr marL="685800" indent="-685800">
              <a:buFontTx/>
              <a:buChar char="-"/>
            </a:pPr>
            <a:r>
              <a:rPr lang="uk-UA" sz="4400" dirty="0" smtClean="0"/>
              <a:t>Складне підвищення дози</a:t>
            </a:r>
          </a:p>
          <a:p>
            <a:pPr marL="685800" indent="-685800">
              <a:buFontTx/>
              <a:buChar char="-"/>
            </a:pPr>
            <a:endParaRPr lang="uk-UA" sz="4400" dirty="0" smtClean="0"/>
          </a:p>
          <a:p>
            <a:pPr marL="685800" indent="-685800">
              <a:buFontTx/>
              <a:buChar char="-"/>
            </a:pPr>
            <a:r>
              <a:rPr lang="uk-UA" sz="4400" dirty="0" smtClean="0"/>
              <a:t>Скарги на якість препаратів</a:t>
            </a:r>
          </a:p>
          <a:p>
            <a:pPr marL="685800" indent="-685800">
              <a:buFontTx/>
              <a:buChar char="-"/>
            </a:pPr>
            <a:endParaRPr lang="uk-UA" sz="4400" dirty="0"/>
          </a:p>
          <a:p>
            <a:pPr marL="685800" indent="-685800">
              <a:buFontTx/>
              <a:buChar char="-"/>
            </a:pPr>
            <a:r>
              <a:rPr lang="uk-UA" sz="4400" dirty="0" smtClean="0"/>
              <a:t>Випадки безперервності при мобілізації</a:t>
            </a:r>
            <a:endParaRPr lang="uk-UA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5450" y="388938"/>
            <a:ext cx="10820400" cy="1074737"/>
          </a:xfrm>
        </p:spPr>
        <p:txBody>
          <a:bodyPr/>
          <a:lstStyle/>
          <a:p>
            <a:r>
              <a:rPr dirty="0">
                <a:solidFill>
                  <a:schemeClr val="tx1"/>
                </a:solidFill>
              </a:rPr>
              <a:t>ДІАГНОСТИКА ТА ЛІКУВАННЯ ГЕПАТИТУ С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8051" y="3063875"/>
            <a:ext cx="6324599" cy="5539978"/>
          </a:xfrm>
        </p:spPr>
        <p:txBody>
          <a:bodyPr/>
          <a:lstStyle/>
          <a:p>
            <a:r>
              <a:rPr sz="4000" dirty="0" smtClean="0"/>
              <a:t> </a:t>
            </a:r>
            <a:r>
              <a:rPr lang="uk-UA" sz="4000" dirty="0" smtClean="0"/>
              <a:t>35% потребують лікування</a:t>
            </a:r>
          </a:p>
          <a:p>
            <a:endParaRPr lang="uk-UA" sz="4000" dirty="0" smtClean="0"/>
          </a:p>
          <a:p>
            <a:r>
              <a:rPr lang="uk-UA" sz="4000" dirty="0" smtClean="0"/>
              <a:t>💊 Ліки відсутні в багатьох регіонах</a:t>
            </a:r>
          </a:p>
          <a:p>
            <a:endParaRPr lang="uk-UA" sz="4000" dirty="0" smtClean="0"/>
          </a:p>
          <a:p>
            <a:r>
              <a:rPr lang="uk-UA" sz="4000" dirty="0" err="1" smtClean="0"/>
              <a:t>Присуині</a:t>
            </a:r>
            <a:r>
              <a:rPr lang="uk-UA" sz="4000" dirty="0" smtClean="0"/>
              <a:t> платні обстеження (еластографія, </a:t>
            </a:r>
            <a:r>
              <a:rPr lang="uk-UA" sz="4000" dirty="0" err="1" smtClean="0"/>
              <a:t>тощщ</a:t>
            </a:r>
            <a:r>
              <a:rPr lang="uk-UA" sz="4000" dirty="0" smtClean="0"/>
              <a:t>)</a:t>
            </a:r>
            <a:endParaRPr lang="uk-UA" sz="4000" dirty="0"/>
          </a:p>
        </p:txBody>
      </p:sp>
      <p:sp>
        <p:nvSpPr>
          <p:cNvPr id="4" name="AutoShape 2" descr="Діаграма відповідей у Формах. Назва запитання: Чи потребували/потребуєте Ви лікування гепатиту С?(маєте діагноз-гепатит С)&#10;. Кількість відповідей: 737 відповідей."/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4" descr="Діаграма відповідей у Формах. Назва запитання: Чи потребували/потребуєте Ви лікування гепатиту С?(маєте діагноз-гепатит С)&#10;. Кількість відповідей: 737 відповідей."/>
          <p:cNvSpPr>
            <a:spLocks noChangeAspect="1" noChangeArrowheads="1"/>
          </p:cNvSpPr>
          <p:nvPr/>
        </p:nvSpPr>
        <p:spPr bwMode="auto">
          <a:xfrm>
            <a:off x="307975" y="2365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5896" y="1997075"/>
            <a:ext cx="10112517" cy="45002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816" y="6797675"/>
            <a:ext cx="10385784" cy="41817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6850" y="1387475"/>
            <a:ext cx="9600183" cy="600164"/>
          </a:xfrm>
        </p:spPr>
        <p:txBody>
          <a:bodyPr/>
          <a:lstStyle/>
          <a:p>
            <a:r>
              <a:rPr dirty="0">
                <a:solidFill>
                  <a:schemeClr val="tx1"/>
                </a:solidFill>
              </a:rPr>
              <a:t>ПРОФІЛАКТИКА ТА ЛІКУВАННЯ ВІЛ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4251" y="2454275"/>
            <a:ext cx="5714999" cy="1631216"/>
          </a:xfrm>
        </p:spPr>
        <p:txBody>
          <a:bodyPr/>
          <a:lstStyle/>
          <a:p>
            <a:r>
              <a:rPr lang="uk-UA" dirty="0" smtClean="0">
                <a:solidFill>
                  <a:schemeClr val="tx1"/>
                </a:solidFill>
              </a:rPr>
              <a:t>✅ 97% — тестування з дотриманням конфіденційності</a:t>
            </a:r>
          </a:p>
          <a:p>
            <a:endParaRPr lang="uk-UA" dirty="0" smtClean="0">
              <a:solidFill>
                <a:schemeClr val="tx1"/>
              </a:solidFill>
            </a:endParaRPr>
          </a:p>
          <a:p>
            <a:r>
              <a:rPr lang="uk-UA" dirty="0" smtClean="0">
                <a:solidFill>
                  <a:schemeClr val="tx1"/>
                </a:solidFill>
              </a:rPr>
              <a:t>📍 85% — супровід НУО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89250" y="5470009"/>
            <a:ext cx="9900889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900" b="1" dirty="0">
                <a:latin typeface="Arial"/>
                <a:ea typeface="+mj-ea"/>
                <a:cs typeface="Arial"/>
              </a:rPr>
              <a:t>ВПЛИВ</a:t>
            </a:r>
            <a:r>
              <a:rPr lang="uk-UA" dirty="0"/>
              <a:t> </a:t>
            </a:r>
            <a:r>
              <a:rPr lang="uk-UA" sz="3900" b="1" dirty="0">
                <a:latin typeface="Arial"/>
                <a:ea typeface="+mj-ea"/>
                <a:cs typeface="Arial"/>
              </a:rPr>
              <a:t>ВІЙНИ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356850" y="2454275"/>
            <a:ext cx="7696200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650" b="1" dirty="0">
                <a:solidFill>
                  <a:srgbClr val="1A1A1A"/>
                </a:solidFill>
                <a:latin typeface="Arial"/>
                <a:cs typeface="Arial"/>
              </a:rPr>
              <a:t>❗ Обмежений доступ до </a:t>
            </a:r>
            <a:r>
              <a:rPr lang="uk-UA" sz="2650" b="1" dirty="0" err="1">
                <a:solidFill>
                  <a:srgbClr val="1A1A1A"/>
                </a:solidFill>
                <a:latin typeface="Arial"/>
                <a:cs typeface="Arial"/>
              </a:rPr>
              <a:t>самотестування</a:t>
            </a:r>
            <a:endParaRPr lang="uk-UA" sz="2650" b="1" dirty="0">
              <a:solidFill>
                <a:srgbClr val="1A1A1A"/>
              </a:solidFill>
              <a:latin typeface="Arial"/>
              <a:cs typeface="Arial"/>
            </a:endParaRPr>
          </a:p>
          <a:p>
            <a:endParaRPr lang="uk-UA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650" b="1" dirty="0">
                <a:solidFill>
                  <a:srgbClr val="1A1A1A"/>
                </a:solidFill>
                <a:latin typeface="Arial"/>
                <a:cs typeface="Arial"/>
              </a:rPr>
              <a:t>📢 Потреба в домашніх тестах та ширшій інформаційній кампанії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5650" y="6492875"/>
            <a:ext cx="10896600" cy="2946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650" b="1" dirty="0">
                <a:solidFill>
                  <a:srgbClr val="1A1A1A"/>
                </a:solidFill>
                <a:latin typeface="Arial"/>
                <a:cs typeface="Arial"/>
              </a:rPr>
              <a:t>🔺 Втрата доступу до ЗПТ та медичних </a:t>
            </a:r>
            <a:r>
              <a:rPr lang="uk-UA" sz="2650" b="1" dirty="0" smtClean="0">
                <a:solidFill>
                  <a:srgbClr val="1A1A1A"/>
                </a:solidFill>
                <a:latin typeface="Arial"/>
                <a:cs typeface="Arial"/>
              </a:rPr>
              <a:t>послуг</a:t>
            </a:r>
          </a:p>
          <a:p>
            <a:endParaRPr lang="uk-UA" sz="2650" b="1" dirty="0">
              <a:solidFill>
                <a:srgbClr val="1A1A1A"/>
              </a:solidFill>
              <a:latin typeface="Arial"/>
              <a:cs typeface="Arial"/>
            </a:endParaRPr>
          </a:p>
          <a:p>
            <a:r>
              <a:rPr lang="uk-UA" sz="2650" b="1" dirty="0">
                <a:solidFill>
                  <a:srgbClr val="1A1A1A"/>
                </a:solidFill>
                <a:latin typeface="Arial"/>
                <a:cs typeface="Arial"/>
              </a:rPr>
              <a:t>🏚 ВПО без можливості відновлення </a:t>
            </a:r>
            <a:r>
              <a:rPr lang="uk-UA" sz="2650" b="1" dirty="0" smtClean="0">
                <a:solidFill>
                  <a:srgbClr val="1A1A1A"/>
                </a:solidFill>
                <a:latin typeface="Arial"/>
                <a:cs typeface="Arial"/>
              </a:rPr>
              <a:t>документів</a:t>
            </a:r>
          </a:p>
          <a:p>
            <a:endParaRPr lang="uk-UA" sz="2650" b="1" dirty="0">
              <a:solidFill>
                <a:srgbClr val="1A1A1A"/>
              </a:solidFill>
              <a:latin typeface="Arial"/>
              <a:cs typeface="Arial"/>
            </a:endParaRPr>
          </a:p>
          <a:p>
            <a:r>
              <a:rPr lang="uk-UA" sz="2650" b="1" dirty="0">
                <a:solidFill>
                  <a:srgbClr val="1A1A1A"/>
                </a:solidFill>
                <a:latin typeface="Arial"/>
                <a:cs typeface="Arial"/>
              </a:rPr>
              <a:t>📉 Брак фахової психологічної </a:t>
            </a:r>
            <a:r>
              <a:rPr lang="uk-UA" sz="2650" b="1" dirty="0" smtClean="0">
                <a:solidFill>
                  <a:srgbClr val="1A1A1A"/>
                </a:solidFill>
                <a:latin typeface="Arial"/>
                <a:cs typeface="Arial"/>
              </a:rPr>
              <a:t>підтримки</a:t>
            </a:r>
          </a:p>
          <a:p>
            <a:endParaRPr lang="uk-UA" sz="2650" b="1" dirty="0">
              <a:solidFill>
                <a:srgbClr val="1A1A1A"/>
              </a:solidFill>
              <a:latin typeface="Arial"/>
              <a:cs typeface="Arial"/>
            </a:endParaRPr>
          </a:p>
          <a:p>
            <a:r>
              <a:rPr lang="uk-UA" sz="2650" b="1" dirty="0">
                <a:solidFill>
                  <a:srgbClr val="1A1A1A"/>
                </a:solidFill>
                <a:latin typeface="Arial"/>
                <a:cs typeface="Arial"/>
              </a:rPr>
              <a:t>⚠️ Криміналізація, мобілізаційні ризики, порушення прав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1850" y="1082676"/>
            <a:ext cx="9067800" cy="600164"/>
          </a:xfrm>
        </p:spPr>
        <p:txBody>
          <a:bodyPr/>
          <a:lstStyle/>
          <a:p>
            <a:r>
              <a:rPr dirty="0">
                <a:solidFill>
                  <a:schemeClr val="tx1"/>
                </a:solidFill>
              </a:rPr>
              <a:t>РЕКОМЕНДАЦІЇ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74851" y="2530475"/>
            <a:ext cx="17068800" cy="8717771"/>
          </a:xfrm>
        </p:spPr>
        <p:txBody>
          <a:bodyPr/>
          <a:lstStyle/>
          <a:p>
            <a:r>
              <a:rPr sz="3600" dirty="0"/>
              <a:t>🔧 </a:t>
            </a:r>
            <a:r>
              <a:rPr sz="3600" dirty="0" smtClean="0"/>
              <a:t>ЗШ</a:t>
            </a:r>
            <a:r>
              <a:rPr lang="uk-UA" sz="3600" dirty="0" smtClean="0"/>
              <a:t>:</a:t>
            </a:r>
          </a:p>
          <a:p>
            <a:r>
              <a:rPr lang="uk-UA" sz="3600" dirty="0" smtClean="0"/>
              <a:t>- Збільшити обсяг матеріалів</a:t>
            </a:r>
          </a:p>
          <a:p>
            <a:r>
              <a:rPr lang="uk-UA" sz="3600" dirty="0" smtClean="0"/>
              <a:t>- Спростити верифікацію (альтернатива телефону)</a:t>
            </a:r>
          </a:p>
          <a:p>
            <a:endParaRPr sz="3600" dirty="0"/>
          </a:p>
          <a:p>
            <a:r>
              <a:rPr sz="3600" dirty="0"/>
              <a:t>🧪 ВГС:</a:t>
            </a:r>
          </a:p>
          <a:p>
            <a:r>
              <a:rPr sz="3600" dirty="0"/>
              <a:t>- </a:t>
            </a:r>
            <a:r>
              <a:rPr lang="uk-UA" sz="3600" dirty="0" smtClean="0"/>
              <a:t>Безкоштовна діагностика + лікування</a:t>
            </a:r>
          </a:p>
          <a:p>
            <a:endParaRPr sz="3600" dirty="0"/>
          </a:p>
          <a:p>
            <a:r>
              <a:rPr sz="3600" dirty="0"/>
              <a:t>💊 ЗПТ:</a:t>
            </a:r>
          </a:p>
          <a:p>
            <a:r>
              <a:rPr sz="3600" dirty="0"/>
              <a:t>- </a:t>
            </a:r>
            <a:r>
              <a:rPr lang="uk-UA" sz="3600" dirty="0" smtClean="0"/>
              <a:t>Розширити доступ, гнучкі дози, мобільні пункти</a:t>
            </a:r>
          </a:p>
          <a:p>
            <a:r>
              <a:rPr sz="3600" dirty="0" smtClean="0"/>
              <a:t>- </a:t>
            </a:r>
            <a:r>
              <a:rPr sz="3600" dirty="0" err="1"/>
              <a:t>Забезпечити</a:t>
            </a:r>
            <a:r>
              <a:rPr sz="3600" dirty="0"/>
              <a:t> </a:t>
            </a:r>
            <a:r>
              <a:rPr sz="3600" dirty="0" err="1"/>
              <a:t>лікування</a:t>
            </a:r>
            <a:r>
              <a:rPr sz="3600" dirty="0"/>
              <a:t> </a:t>
            </a:r>
            <a:r>
              <a:rPr sz="3600" dirty="0" err="1" smtClean="0"/>
              <a:t>мобілізованих</a:t>
            </a:r>
            <a:r>
              <a:rPr lang="uk-UA" sz="3600" dirty="0" smtClean="0"/>
              <a:t> пацієнтів ЗПТ</a:t>
            </a:r>
          </a:p>
          <a:p>
            <a:r>
              <a:rPr lang="uk-UA" sz="3600" dirty="0" smtClean="0"/>
              <a:t>- Можливість отримувати препарати ЗПТ за рецептом в аптеці, особливо у малих містах</a:t>
            </a:r>
            <a:endParaRPr sz="3600" dirty="0"/>
          </a:p>
          <a:p>
            <a:endParaRPr sz="3600" dirty="0"/>
          </a:p>
          <a:p>
            <a:r>
              <a:rPr sz="3600" dirty="0"/>
              <a:t>📋 ВІЛ:</a:t>
            </a:r>
          </a:p>
          <a:p>
            <a:r>
              <a:rPr sz="3600" dirty="0"/>
              <a:t>- </a:t>
            </a:r>
            <a:r>
              <a:rPr lang="uk-UA" sz="3600" dirty="0" smtClean="0"/>
              <a:t>Доступне </a:t>
            </a:r>
            <a:r>
              <a:rPr lang="uk-UA" sz="3600" dirty="0" err="1" smtClean="0"/>
              <a:t>самотестування</a:t>
            </a:r>
            <a:endParaRPr lang="uk-UA" sz="3600" dirty="0" smtClean="0"/>
          </a:p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6850" y="805780"/>
            <a:ext cx="8915400" cy="600164"/>
          </a:xfrm>
        </p:spPr>
        <p:txBody>
          <a:bodyPr/>
          <a:lstStyle/>
          <a:p>
            <a:r>
              <a:rPr lang="uk-UA" dirty="0" smtClean="0">
                <a:solidFill>
                  <a:schemeClr val="tx1"/>
                </a:solidFill>
              </a:rPr>
              <a:t>Плани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uk-UA" dirty="0" smtClean="0">
                <a:solidFill>
                  <a:schemeClr val="tx1"/>
                </a:solidFill>
              </a:rPr>
              <a:t>розвитку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uk-UA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- CLM</a:t>
            </a:r>
            <a:endParaRPr dirty="0">
              <a:solidFill>
                <a:schemeClr val="tx1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598088245"/>
              </p:ext>
            </p:extLst>
          </p:nvPr>
        </p:nvGraphicFramePr>
        <p:xfrm>
          <a:off x="908050" y="2177697"/>
          <a:ext cx="7696200" cy="7332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 descr="VOLNa logo web-0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050" y="805780"/>
            <a:ext cx="3295262" cy="990600"/>
          </a:xfrm>
          <a:prstGeom prst="rect">
            <a:avLst/>
          </a:prstGeom>
        </p:spPr>
      </p:pic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913197793"/>
              </p:ext>
            </p:extLst>
          </p:nvPr>
        </p:nvGraphicFramePr>
        <p:xfrm>
          <a:off x="3350683" y="1187097"/>
          <a:ext cx="13402733" cy="8935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957050" y="1917103"/>
            <a:ext cx="4491566" cy="20313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795250" y="4017334"/>
            <a:ext cx="2438400" cy="232596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08050" y="2039645"/>
            <a:ext cx="9982200" cy="117663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Платформа SurveyMonkey для більш зручного аналізу, впровадження нових опитувань </a:t>
            </a:r>
          </a:p>
          <a:p>
            <a:pPr algn="ctr"/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08050" y="3459541"/>
            <a:ext cx="9982200" cy="129920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Створення чат боту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CLM </a:t>
            </a:r>
            <a:r>
              <a:rPr lang="uk-UA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месенджері 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Telegram</a:t>
            </a:r>
            <a:r>
              <a:rPr lang="uk-UA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uk-UA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908050" y="5140062"/>
            <a:ext cx="9982200" cy="142901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uk-UA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Впровадження зібраних даних в структуру ЦГЗ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632" y="6380785"/>
            <a:ext cx="2305018" cy="230501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08050" y="6950392"/>
            <a:ext cx="9982200" cy="159988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Досвід та результати С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LM </a:t>
            </a:r>
            <a:r>
              <a:rPr lang="uk-UA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використовувати</a:t>
            </a: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адвокац</a:t>
            </a:r>
            <a:r>
              <a:rPr lang="uk-UA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ії</a:t>
            </a: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k-UA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трелка вверх 7"/>
          <p:cNvSpPr/>
          <p:nvPr/>
        </p:nvSpPr>
        <p:spPr>
          <a:xfrm>
            <a:off x="13128641" y="8921861"/>
            <a:ext cx="1905000" cy="1683071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угольник 13"/>
          <p:cNvSpPr/>
          <p:nvPr/>
        </p:nvSpPr>
        <p:spPr>
          <a:xfrm>
            <a:off x="908049" y="8921860"/>
            <a:ext cx="9981537" cy="158170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Впровадження нових інструментів 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CLM</a:t>
            </a:r>
            <a:endParaRPr lang="uk-UA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75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EAA869-9E5B-44EB-8BDA-822CFF8A1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050" y="1311275"/>
            <a:ext cx="12801600" cy="1231106"/>
          </a:xfrm>
        </p:spPr>
        <p:txBody>
          <a:bodyPr/>
          <a:lstStyle/>
          <a:p>
            <a:r>
              <a:rPr lang="uk-UA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Наші партнери в розвитку та впровадженні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CLM</a:t>
            </a:r>
            <a:r>
              <a:rPr lang="uk-UA" sz="4000" dirty="0">
                <a:latin typeface="+mj-lt"/>
              </a:rPr>
              <a:t/>
            </a:r>
            <a:br>
              <a:rPr lang="uk-UA" sz="4000" dirty="0">
                <a:latin typeface="+mj-lt"/>
              </a:rPr>
            </a:br>
            <a:endParaRPr lang="uk-UA" sz="4000" dirty="0">
              <a:latin typeface="+mj-lt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3C6ED7-E02D-4527-8BE2-37B3626EC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2850" y="2835275"/>
            <a:ext cx="18014619" cy="1430713"/>
          </a:xfrm>
        </p:spPr>
        <p:txBody>
          <a:bodyPr/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uk-UA" sz="2800" b="0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uk-UA" sz="24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uk-UA" sz="2400" dirty="0">
              <a:latin typeface="+mn-lt"/>
            </a:endParaRPr>
          </a:p>
        </p:txBody>
      </p:sp>
      <p:pic>
        <p:nvPicPr>
          <p:cNvPr id="5" name="Рисунок 4" descr="C:\Users\user\Downloads\L_u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907" y="6944341"/>
            <a:ext cx="38862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709" y="3225382"/>
            <a:ext cx="4019396" cy="2646029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37" y="3133552"/>
            <a:ext cx="4238404" cy="27562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900" y="7020541"/>
            <a:ext cx="3991110" cy="2895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7250" y="7733684"/>
            <a:ext cx="4623621" cy="14693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497" y="2976017"/>
            <a:ext cx="3388353" cy="33883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191" y="2901890"/>
            <a:ext cx="3302060" cy="3302060"/>
          </a:xfrm>
          <a:prstGeom prst="rect">
            <a:avLst/>
          </a:prstGeom>
        </p:spPr>
      </p:pic>
      <p:sp>
        <p:nvSpPr>
          <p:cNvPr id="13" name="Сердце 12"/>
          <p:cNvSpPr/>
          <p:nvPr/>
        </p:nvSpPr>
        <p:spPr>
          <a:xfrm>
            <a:off x="16529050" y="930275"/>
            <a:ext cx="1981201" cy="1600200"/>
          </a:xfrm>
          <a:prstGeom prst="hear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88900"/>
            <a:ext cx="508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191" y="7020541"/>
            <a:ext cx="3342659" cy="334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99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450" y="320676"/>
            <a:ext cx="11734800" cy="1963700"/>
          </a:xfrm>
        </p:spPr>
        <p:txBody>
          <a:bodyPr/>
          <a:lstStyle/>
          <a:p>
            <a:r>
              <a:rPr lang="uk-UA" dirty="0" smtClean="0">
                <a:solidFill>
                  <a:schemeClr val="tx1"/>
                </a:solidFill>
              </a:rPr>
              <a:t>Дякую за увагу від всієї команди </a:t>
            </a:r>
            <a:r>
              <a:rPr lang="en-US" dirty="0" err="1" smtClean="0">
                <a:solidFill>
                  <a:schemeClr val="tx1"/>
                </a:solidFill>
              </a:rPr>
              <a:t>VOLNa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8451" y="10449116"/>
            <a:ext cx="6980314" cy="860233"/>
          </a:xfrm>
        </p:spPr>
        <p:txBody>
          <a:bodyPr/>
          <a:lstStyle/>
          <a:p>
            <a:r>
              <a:rPr lang="uk-UA" dirty="0" smtClean="0"/>
              <a:t>Козак Ігор </a:t>
            </a:r>
            <a:r>
              <a:rPr dirty="0" smtClean="0"/>
              <a:t>БО </a:t>
            </a:r>
            <a:r>
              <a:rPr dirty="0"/>
              <a:t>БФ «</a:t>
            </a:r>
            <a:r>
              <a:rPr dirty="0" err="1"/>
              <a:t>ВОЛНа</a:t>
            </a:r>
            <a:r>
              <a:rPr dirty="0" smtClean="0"/>
              <a:t>»</a:t>
            </a:r>
            <a:r>
              <a:rPr lang="uk-UA" dirty="0" smtClean="0"/>
              <a:t>, червень 2025</a:t>
            </a:r>
            <a:endParaRPr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70" y="2209483"/>
            <a:ext cx="4999480" cy="376523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" y="6377695"/>
            <a:ext cx="6918491" cy="311734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43" y="1920875"/>
            <a:ext cx="5992427" cy="38576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3029" y="6435193"/>
            <a:ext cx="7129675" cy="401392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5076" y="315337"/>
            <a:ext cx="4435587" cy="591411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765" y="6434655"/>
            <a:ext cx="5307270" cy="398045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4956" y="356604"/>
            <a:ext cx="3350909" cy="250689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232" y="3272395"/>
            <a:ext cx="3597523" cy="2698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39254" y="777875"/>
            <a:ext cx="1336596" cy="10134600"/>
          </a:xfrm>
        </p:spPr>
        <p:txBody>
          <a:bodyPr vert="vert"/>
          <a:lstStyle/>
          <a:p>
            <a:r>
              <a:rPr lang="uk-UA" sz="6600" dirty="0">
                <a:solidFill>
                  <a:schemeClr val="tx1"/>
                </a:solidFill>
              </a:rPr>
              <a:t>З</a:t>
            </a:r>
            <a:r>
              <a:rPr lang="uk-UA" sz="6600" dirty="0" smtClean="0">
                <a:solidFill>
                  <a:schemeClr val="tx1"/>
                </a:solidFill>
              </a:rPr>
              <a:t>мінити</a:t>
            </a:r>
            <a:r>
              <a:rPr lang="uk-UA" sz="7200" dirty="0" smtClean="0">
                <a:solidFill>
                  <a:schemeClr val="tx1"/>
                </a:solidFill>
              </a:rPr>
              <a:t> кут погляду ?</a:t>
            </a:r>
            <a:endParaRPr lang="uk-UA" sz="7200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576050" y="7712075"/>
            <a:ext cx="7467599" cy="2031325"/>
          </a:xfrm>
        </p:spPr>
        <p:txBody>
          <a:bodyPr/>
          <a:lstStyle/>
          <a:p>
            <a:r>
              <a:rPr lang="uk-UA" sz="4400" dirty="0" smtClean="0"/>
              <a:t>CLM дозволяє побачити новий ракурс, до якого не дійти офіційним шляхом</a:t>
            </a:r>
            <a:endParaRPr lang="uk-UA" sz="4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199" y="2164270"/>
            <a:ext cx="8227298" cy="46170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50" y="2682875"/>
            <a:ext cx="6224555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7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050" y="1387474"/>
            <a:ext cx="19958050" cy="600164"/>
          </a:xfrm>
        </p:spPr>
        <p:txBody>
          <a:bodyPr/>
          <a:lstStyle/>
          <a:p>
            <a:r>
              <a:rPr lang="uk-UA" dirty="0" smtClean="0">
                <a:solidFill>
                  <a:schemeClr val="tx1"/>
                </a:solidFill>
              </a:rPr>
              <a:t>З початку заснування </a:t>
            </a:r>
            <a:r>
              <a:rPr lang="en-US" dirty="0" err="1" smtClean="0">
                <a:solidFill>
                  <a:schemeClr val="tx1"/>
                </a:solidFill>
              </a:rPr>
              <a:t>VOLNa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uk-UA" dirty="0" smtClean="0">
                <a:solidFill>
                  <a:schemeClr val="tx1"/>
                </a:solidFill>
              </a:rPr>
              <a:t>обґрунтування  та </a:t>
            </a:r>
            <a:r>
              <a:rPr lang="uk-UA" dirty="0" err="1" smtClean="0">
                <a:solidFill>
                  <a:schemeClr val="tx1"/>
                </a:solidFill>
              </a:rPr>
              <a:t>доказа</a:t>
            </a:r>
            <a:r>
              <a:rPr lang="uk-UA" dirty="0" smtClean="0">
                <a:solidFill>
                  <a:schemeClr val="tx1"/>
                </a:solidFill>
              </a:rPr>
              <a:t> для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uk-UA" dirty="0" smtClean="0">
                <a:solidFill>
                  <a:schemeClr val="tx1"/>
                </a:solidFill>
              </a:rPr>
              <a:t>змін (</a:t>
            </a:r>
            <a:r>
              <a:rPr lang="en-US" dirty="0" smtClean="0">
                <a:solidFill>
                  <a:schemeClr val="tx1"/>
                </a:solidFill>
              </a:rPr>
              <a:t>CLM)</a:t>
            </a:r>
            <a:endParaRPr lang="uk-UA" dirty="0">
              <a:solidFill>
                <a:schemeClr val="tx1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086702943"/>
              </p:ext>
            </p:extLst>
          </p:nvPr>
        </p:nvGraphicFramePr>
        <p:xfrm>
          <a:off x="298450" y="2759075"/>
          <a:ext cx="18929019" cy="6763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 descr="VOLNa logo web-0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450" y="130175"/>
            <a:ext cx="3295262" cy="990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93712" y="9936922"/>
            <a:ext cx="12859138" cy="823153"/>
          </a:xfrm>
          <a:prstGeom prst="rect">
            <a:avLst/>
          </a:prstGeom>
          <a:solidFill>
            <a:srgbClr val="00A9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hlinkClick r:id="rId8"/>
              </a:rPr>
              <a:t>https://volna.in.ua/shho-mi-robimo/doslidzhennya/</a:t>
            </a:r>
            <a:endParaRPr lang="uk-UA" sz="4400" dirty="0"/>
          </a:p>
        </p:txBody>
      </p:sp>
    </p:spTree>
    <p:extLst>
      <p:ext uri="{BB962C8B-B14F-4D97-AF65-F5344CB8AC3E}">
        <p14:creationId xmlns:p14="http://schemas.microsoft.com/office/powerpoint/2010/main" val="363759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250" y="244475"/>
            <a:ext cx="10972800" cy="600164"/>
          </a:xfrm>
        </p:spPr>
        <p:txBody>
          <a:bodyPr/>
          <a:lstStyle/>
          <a:p>
            <a:r>
              <a:rPr dirty="0" smtClean="0">
                <a:solidFill>
                  <a:schemeClr val="tx1"/>
                </a:solidFill>
              </a:rPr>
              <a:t>К</a:t>
            </a:r>
            <a:r>
              <a:rPr lang="uk-UA" dirty="0" err="1" smtClean="0">
                <a:solidFill>
                  <a:schemeClr val="tx1"/>
                </a:solidFill>
              </a:rPr>
              <a:t>онтекст</a:t>
            </a:r>
            <a:r>
              <a:rPr lang="uk-UA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- CLM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4163" y="1006475"/>
            <a:ext cx="19545634" cy="9906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543" y="3453094"/>
            <a:ext cx="6270457" cy="44958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 rot="19338551">
            <a:off x="6759350" y="5529489"/>
            <a:ext cx="7162841" cy="533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785" y="1351412"/>
            <a:ext cx="5820721" cy="87310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93" y="1319495"/>
            <a:ext cx="7021635" cy="8762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3250" y="244474"/>
            <a:ext cx="8305800" cy="1210869"/>
          </a:xfrm>
        </p:spPr>
        <p:txBody>
          <a:bodyPr/>
          <a:lstStyle/>
          <a:p>
            <a:r>
              <a:rPr dirty="0" smtClean="0">
                <a:solidFill>
                  <a:schemeClr val="tx1"/>
                </a:solidFill>
              </a:rPr>
              <a:t>М</a:t>
            </a:r>
            <a:r>
              <a:rPr lang="uk-UA" dirty="0" smtClean="0">
                <a:solidFill>
                  <a:schemeClr val="tx1"/>
                </a:solidFill>
              </a:rPr>
              <a:t>ета </a:t>
            </a:r>
            <a:r>
              <a:rPr lang="en-US" dirty="0" smtClean="0">
                <a:solidFill>
                  <a:schemeClr val="tx1"/>
                </a:solidFill>
              </a:rPr>
              <a:t>- CLM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4650" y="1692275"/>
            <a:ext cx="19354800" cy="958883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762" y="3904038"/>
            <a:ext cx="6357905" cy="516530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77" y="3264206"/>
            <a:ext cx="6332173" cy="633217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5779" y="3140074"/>
            <a:ext cx="5886541" cy="645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6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ACC52F2-941D-4421-5348-1862DFF619CF}"/>
              </a:ext>
            </a:extLst>
          </p:cNvPr>
          <p:cNvSpPr txBox="1">
            <a:spLocks/>
          </p:cNvSpPr>
          <p:nvPr/>
        </p:nvSpPr>
        <p:spPr>
          <a:xfrm>
            <a:off x="1365250" y="900473"/>
            <a:ext cx="11277600" cy="1438364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uk-UA" sz="6000" b="1" kern="0" dirty="0" smtClean="0">
                <a:solidFill>
                  <a:schemeClr val="bg1"/>
                </a:solidFill>
                <a:latin typeface="Aptos" panose="020B0004020202020204" pitchFamily="34" charset="0"/>
              </a:rPr>
              <a:t>Інструменти моніторингу</a:t>
            </a:r>
            <a:endParaRPr lang="uk-UA" sz="6000" b="1" kern="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3250" y="2601149"/>
            <a:ext cx="9147239" cy="615553"/>
          </a:xfrm>
        </p:spPr>
        <p:txBody>
          <a:bodyPr/>
          <a:lstStyle/>
          <a:p>
            <a:r>
              <a:rPr lang="uk-UA" sz="4000" dirty="0" smtClean="0">
                <a:solidFill>
                  <a:schemeClr val="bg2"/>
                </a:solidFill>
              </a:rPr>
              <a:t>•</a:t>
            </a:r>
            <a:r>
              <a:rPr lang="uk-UA" sz="2400" dirty="0">
                <a:solidFill>
                  <a:schemeClr val="bg2"/>
                </a:solidFill>
              </a:rPr>
              <a:t>	</a:t>
            </a:r>
            <a:endParaRPr lang="uk-UA" dirty="0"/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sz="half" idx="3"/>
            <p:extLst>
              <p:ext uri="{D42A27DB-BD31-4B8C-83A1-F6EECF244321}">
                <p14:modId xmlns:p14="http://schemas.microsoft.com/office/powerpoint/2010/main" val="897022064"/>
              </p:ext>
            </p:extLst>
          </p:nvPr>
        </p:nvGraphicFramePr>
        <p:xfrm>
          <a:off x="1670050" y="2835275"/>
          <a:ext cx="17429163" cy="746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50" y="140737"/>
            <a:ext cx="2784063" cy="278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8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9050" y="625475"/>
            <a:ext cx="8077200" cy="600164"/>
          </a:xfrm>
        </p:spPr>
        <p:txBody>
          <a:bodyPr/>
          <a:lstStyle/>
          <a:p>
            <a:r>
              <a:rPr lang="uk-UA" dirty="0" smtClean="0">
                <a:solidFill>
                  <a:schemeClr val="tx1"/>
                </a:solidFill>
              </a:rPr>
              <a:t>Проміжні результати </a:t>
            </a:r>
            <a:r>
              <a:rPr lang="en-US" dirty="0" smtClean="0">
                <a:solidFill>
                  <a:schemeClr val="tx1"/>
                </a:solidFill>
              </a:rPr>
              <a:t>CLM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" y="2073275"/>
            <a:ext cx="19593698" cy="9062085"/>
          </a:xfrm>
          <a:prstGeom prst="rect">
            <a:avLst/>
          </a:prstGeom>
        </p:spPr>
      </p:pic>
      <p:sp>
        <p:nvSpPr>
          <p:cNvPr id="5" name="Блок-схема: память с посл. доступом 4"/>
          <p:cNvSpPr/>
          <p:nvPr/>
        </p:nvSpPr>
        <p:spPr>
          <a:xfrm>
            <a:off x="4630172" y="4511675"/>
            <a:ext cx="5040878" cy="2895600"/>
          </a:xfrm>
          <a:prstGeom prst="flowChartMagneticTap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На</a:t>
            </a:r>
            <a:r>
              <a:rPr lang="uk-UA" sz="3200" b="1" dirty="0" smtClean="0">
                <a:solidFill>
                  <a:schemeClr val="tx1"/>
                </a:solidFill>
              </a:rPr>
              <a:t>м є</a:t>
            </a:r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r>
              <a:rPr lang="uk-UA" sz="3200" b="1" dirty="0" smtClean="0">
                <a:solidFill>
                  <a:schemeClr val="tx1"/>
                </a:solidFill>
              </a:rPr>
              <a:t>що</a:t>
            </a:r>
            <a:r>
              <a:rPr lang="ru-RU" sz="3200" b="1" dirty="0" smtClean="0">
                <a:solidFill>
                  <a:schemeClr val="tx1"/>
                </a:solidFill>
              </a:rPr>
              <a:t> вам </a:t>
            </a:r>
            <a:r>
              <a:rPr lang="uk-UA" sz="3200" b="1" dirty="0" smtClean="0">
                <a:solidFill>
                  <a:schemeClr val="tx1"/>
                </a:solidFill>
              </a:rPr>
              <a:t>сказати</a:t>
            </a:r>
            <a:endParaRPr lang="uk-UA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32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13" y="244475"/>
            <a:ext cx="19864137" cy="600164"/>
          </a:xfrm>
        </p:spPr>
        <p:txBody>
          <a:bodyPr/>
          <a:lstStyle/>
          <a:p>
            <a:r>
              <a:rPr lang="uk-UA" dirty="0" smtClean="0">
                <a:solidFill>
                  <a:schemeClr val="tx1"/>
                </a:solidFill>
              </a:rPr>
              <a:t>Географія заповнення онлайн опитувальника - 737 (лютий – червень 2025 рік)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66650" y="2073275"/>
            <a:ext cx="7315200" cy="8915400"/>
          </a:xfrm>
        </p:spPr>
        <p:txBody>
          <a:bodyPr/>
          <a:lstStyle/>
          <a:p>
            <a:r>
              <a:rPr lang="uk-UA" dirty="0"/>
              <a:t>	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3" y="2081129"/>
            <a:ext cx="11259940" cy="8546479"/>
          </a:xfrm>
          <a:prstGeom prst="rect">
            <a:avLst/>
          </a:prstGeom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2513648"/>
              </p:ext>
            </p:extLst>
          </p:nvPr>
        </p:nvGraphicFramePr>
        <p:xfrm>
          <a:off x="11499850" y="1844675"/>
          <a:ext cx="8604249" cy="9143992"/>
        </p:xfrm>
        <a:graphic>
          <a:graphicData uri="http://schemas.openxmlformats.org/drawingml/2006/table">
            <a:tbl>
              <a:tblPr/>
              <a:tblGrid>
                <a:gridCol w="2868083">
                  <a:extLst>
                    <a:ext uri="{9D8B030D-6E8A-4147-A177-3AD203B41FA5}">
                      <a16:colId xmlns:a16="http://schemas.microsoft.com/office/drawing/2014/main" val="2393988629"/>
                    </a:ext>
                  </a:extLst>
                </a:gridCol>
                <a:gridCol w="2868083">
                  <a:extLst>
                    <a:ext uri="{9D8B030D-6E8A-4147-A177-3AD203B41FA5}">
                      <a16:colId xmlns:a16="http://schemas.microsoft.com/office/drawing/2014/main" val="323914909"/>
                    </a:ext>
                  </a:extLst>
                </a:gridCol>
                <a:gridCol w="2868083">
                  <a:extLst>
                    <a:ext uri="{9D8B030D-6E8A-4147-A177-3AD203B41FA5}">
                      <a16:colId xmlns:a16="http://schemas.microsoft.com/office/drawing/2014/main" val="3841523419"/>
                    </a:ext>
                  </a:extLst>
                </a:gridCol>
              </a:tblGrid>
              <a:tr h="351692">
                <a:tc>
                  <a:txBody>
                    <a:bodyPr/>
                    <a:lstStyle/>
                    <a:p>
                      <a:r>
                        <a:rPr lang="uk-UA" sz="2000"/>
                        <a:t>Область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Кількість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%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1791027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r>
                        <a:rPr lang="uk-UA" sz="2000"/>
                        <a:t>Дніпропетровська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116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15,7%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5330271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r>
                        <a:rPr lang="uk-UA" sz="2000"/>
                        <a:t>Полтавська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92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/>
                        <a:t>12,5%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3018414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r>
                        <a:rPr lang="uk-UA" sz="2000"/>
                        <a:t>Львівська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73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9,9%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4972997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r>
                        <a:rPr lang="uk-UA" sz="2000"/>
                        <a:t>Тернопільська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50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6,8%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2521946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r>
                        <a:rPr lang="uk-UA" sz="2000"/>
                        <a:t>Сумська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46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6,2%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0563504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r>
                        <a:rPr lang="uk-UA" sz="2000"/>
                        <a:t>Київська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42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5,7%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2474475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r>
                        <a:rPr lang="uk-UA" sz="2000"/>
                        <a:t>Донецька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35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4,7%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183806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r>
                        <a:rPr lang="uk-UA" sz="2000"/>
                        <a:t>Одеська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34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4,6%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2984744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r>
                        <a:rPr lang="uk-UA" sz="2000"/>
                        <a:t>Вінницька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33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4,5%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8070013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r>
                        <a:rPr lang="uk-UA" sz="2000"/>
                        <a:t>Запорізька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30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/>
                        <a:t>4,1%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188796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r>
                        <a:rPr lang="uk-UA" sz="2000"/>
                        <a:t>Івано-Франківська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27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3,7%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9861422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r>
                        <a:rPr lang="uk-UA" sz="2000"/>
                        <a:t>Чернівецька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23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3,8%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1701863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r>
                        <a:rPr lang="uk-UA" sz="2000"/>
                        <a:t>м. Київ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22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3,0%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0344925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r>
                        <a:rPr lang="uk-UA" sz="2000"/>
                        <a:t>Волинська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19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2,6%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7234729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r>
                        <a:rPr lang="uk-UA" sz="2000"/>
                        <a:t>Житомирська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16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2,2%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4906363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r>
                        <a:rPr lang="uk-UA" sz="2000"/>
                        <a:t>Черкаська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23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3,1%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6321997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r>
                        <a:rPr lang="uk-UA" sz="2000"/>
                        <a:t>Хмельницька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11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1,5%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7095349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r>
                        <a:rPr lang="uk-UA" sz="2000"/>
                        <a:t>Кіровоградська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11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1,5%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5940106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r>
                        <a:rPr lang="uk-UA" sz="2000"/>
                        <a:t>Харківська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9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1,2%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5746545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r>
                        <a:rPr lang="uk-UA" sz="2000"/>
                        <a:t>Миколаївська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8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1,1%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2472962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r>
                        <a:rPr lang="uk-UA" sz="2000"/>
                        <a:t>Чернігівська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13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1,8%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0527295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r>
                        <a:rPr lang="uk-UA" sz="2000"/>
                        <a:t>Луганська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3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0,4%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2698740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r>
                        <a:rPr lang="uk-UA" sz="2000"/>
                        <a:t>Закарпатська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2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0,3%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3868288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r>
                        <a:rPr lang="uk-UA" sz="2000"/>
                        <a:t>Рівненська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0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0,0%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9434314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r>
                        <a:rPr lang="uk-UA" sz="2000"/>
                        <a:t>Херсонська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/>
                        <a:t>0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/>
                        <a:t>0,0%</a:t>
                      </a:r>
                    </a:p>
                  </a:txBody>
                  <a:tcPr marL="42954" marR="42954" marT="21477" marB="21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5260746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537450" y="9312275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0</a:t>
            </a:r>
            <a:endParaRPr lang="uk-UA" dirty="0"/>
          </a:p>
        </p:txBody>
      </p:sp>
      <p:sp>
        <p:nvSpPr>
          <p:cNvPr id="15" name="TextBox 14"/>
          <p:cNvSpPr txBox="1"/>
          <p:nvPr/>
        </p:nvSpPr>
        <p:spPr>
          <a:xfrm>
            <a:off x="7080250" y="8169275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0</a:t>
            </a:r>
            <a:endParaRPr lang="uk-UA" dirty="0"/>
          </a:p>
        </p:txBody>
      </p:sp>
      <p:sp>
        <p:nvSpPr>
          <p:cNvPr id="16" name="TextBox 15"/>
          <p:cNvSpPr txBox="1"/>
          <p:nvPr/>
        </p:nvSpPr>
        <p:spPr>
          <a:xfrm flipH="1">
            <a:off x="2889250" y="3978275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0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736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84850" y="1082675"/>
            <a:ext cx="8153400" cy="600164"/>
          </a:xfrm>
        </p:spPr>
        <p:txBody>
          <a:bodyPr/>
          <a:lstStyle/>
          <a:p>
            <a:r>
              <a:rPr lang="uk-UA" dirty="0" smtClean="0">
                <a:solidFill>
                  <a:schemeClr val="tx1"/>
                </a:solidFill>
              </a:rPr>
              <a:t> Програма Зменшення шкоди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5" name="AutoShape 4" descr="Діаграма відповідей у Формах. Назва запитання: Ви заповнюєте анкету з регіональним координатором чи самостійно?. Кількість відповідей: 737 відповідей.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603250" y="2385982"/>
            <a:ext cx="8153400" cy="172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140" y="6608703"/>
            <a:ext cx="4411693" cy="44116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150" y="1899731"/>
            <a:ext cx="4419600" cy="4419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449" y="2089926"/>
            <a:ext cx="8711347" cy="871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Фірмова">
      <a:dk1>
        <a:sysClr val="windowText" lastClr="000000"/>
      </a:dk1>
      <a:lt1>
        <a:sysClr val="window" lastClr="FFFFFF"/>
      </a:lt1>
      <a:dk2>
        <a:srgbClr val="00A99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Фірмові">
      <a:majorFont>
        <a:latin typeface="Montserrat Medium"/>
        <a:ea typeface=""/>
        <a:cs typeface=""/>
      </a:majorFont>
      <a:minorFont>
        <a:latin typeface="Montserrat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1981</TotalTime>
  <Words>489</Words>
  <Application>Microsoft Office PowerPoint</Application>
  <PresentationFormat>Произвольный</PresentationFormat>
  <Paragraphs>173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Aptos</vt:lpstr>
      <vt:lpstr>Arial</vt:lpstr>
      <vt:lpstr>Montserrat Medium</vt:lpstr>
      <vt:lpstr>Times New Roman</vt:lpstr>
      <vt:lpstr>Verdana</vt:lpstr>
      <vt:lpstr>Office Theme</vt:lpstr>
      <vt:lpstr>  </vt:lpstr>
      <vt:lpstr>Змінити кут погляду ?</vt:lpstr>
      <vt:lpstr>З початку заснування VOLNa обґрунтування  та доказа для змін (CLM)</vt:lpstr>
      <vt:lpstr>Контекст - CLM</vt:lpstr>
      <vt:lpstr>Мета - CLM</vt:lpstr>
      <vt:lpstr>Презентация PowerPoint</vt:lpstr>
      <vt:lpstr>Проміжні результати CLM</vt:lpstr>
      <vt:lpstr>Географія заповнення онлайн опитувальника - 737 (лютий – червень 2025 рік)</vt:lpstr>
      <vt:lpstr> Програма Зменшення шкоди</vt:lpstr>
      <vt:lpstr>Презентация PowerPoint</vt:lpstr>
      <vt:lpstr>ЗАМІСНА ПІДТРИМУВАЛЬНА ТЕРАПІЯ (ЗПТ)</vt:lpstr>
      <vt:lpstr>ДІАГНОСТИКА ТА ЛІКУВАННЯ ГЕПАТИТУ С</vt:lpstr>
      <vt:lpstr>ПРОФІЛАКТИКА ТА ЛІКУВАННЯ ВІЛ</vt:lpstr>
      <vt:lpstr>РЕКОМЕНДАЦІЇ</vt:lpstr>
      <vt:lpstr>Плани розвитку  - CLM</vt:lpstr>
      <vt:lpstr>Наші партнери в розвитку та впровадженні CLM </vt:lpstr>
      <vt:lpstr>Дякую за увагу від всієї команди VOLNa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Для Интернета</dc:title>
  <dc:creator>Пользователь</dc:creator>
  <cp:lastModifiedBy>Asus</cp:lastModifiedBy>
  <cp:revision>117</cp:revision>
  <dcterms:created xsi:type="dcterms:W3CDTF">2023-05-25T14:43:49Z</dcterms:created>
  <dcterms:modified xsi:type="dcterms:W3CDTF">2025-06-23T06:39:07Z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2023-05-24T00:00:00Z</vt:filetime>
  </property>
  <property fmtid="{D5CDD505-2E9C-101B-9397-08002B2CF9AE}" pid="3" name="Creator">
    <vt:lpwstr>Adobe Illustrator CC (Windows)</vt:lpwstr>
  </property>
  <property fmtid="{D5CDD505-2E9C-101B-9397-08002B2CF9AE}" pid="4" name="LastSaved">
    <vt:filetime>2023-05-25T00:00:00Z</vt:filetime>
  </property>
</Properties>
</file>